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65" r:id="rId2"/>
    <p:sldId id="258" r:id="rId3"/>
    <p:sldId id="362" r:id="rId4"/>
    <p:sldId id="260" r:id="rId5"/>
    <p:sldId id="368" r:id="rId6"/>
    <p:sldId id="261" r:id="rId7"/>
    <p:sldId id="262" r:id="rId8"/>
    <p:sldId id="263" r:id="rId9"/>
    <p:sldId id="264" r:id="rId10"/>
    <p:sldId id="266" r:id="rId11"/>
    <p:sldId id="268" r:id="rId12"/>
    <p:sldId id="366" r:id="rId13"/>
    <p:sldId id="369" r:id="rId14"/>
    <p:sldId id="370" r:id="rId15"/>
    <p:sldId id="367" r:id="rId16"/>
    <p:sldId id="371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1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"/>
        <a:ea typeface="Montserrat"/>
        <a:cs typeface="Montserrat"/>
        <a:sym typeface="Montserrat"/>
      </a:defRPr>
    </a:lvl1pPr>
    <a:lvl2pPr marL="0" marR="0" indent="457109" algn="l" defTabSz="91421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"/>
        <a:ea typeface="Montserrat"/>
        <a:cs typeface="Montserrat"/>
        <a:sym typeface="Montserrat"/>
      </a:defRPr>
    </a:lvl2pPr>
    <a:lvl3pPr marL="0" marR="0" indent="914219" algn="l" defTabSz="91421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"/>
        <a:ea typeface="Montserrat"/>
        <a:cs typeface="Montserrat"/>
        <a:sym typeface="Montserrat"/>
      </a:defRPr>
    </a:lvl3pPr>
    <a:lvl4pPr marL="0" marR="0" indent="1371328" algn="l" defTabSz="91421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"/>
        <a:ea typeface="Montserrat"/>
        <a:cs typeface="Montserrat"/>
        <a:sym typeface="Montserrat"/>
      </a:defRPr>
    </a:lvl4pPr>
    <a:lvl5pPr marL="0" marR="0" indent="1828438" algn="l" defTabSz="91421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"/>
        <a:ea typeface="Montserrat"/>
        <a:cs typeface="Montserrat"/>
        <a:sym typeface="Montserrat"/>
      </a:defRPr>
    </a:lvl5pPr>
    <a:lvl6pPr marL="0" marR="0" indent="2285549" algn="l" defTabSz="91421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"/>
        <a:ea typeface="Montserrat"/>
        <a:cs typeface="Montserrat"/>
        <a:sym typeface="Montserrat"/>
      </a:defRPr>
    </a:lvl6pPr>
    <a:lvl7pPr marL="0" marR="0" indent="2742657" algn="l" defTabSz="91421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"/>
        <a:ea typeface="Montserrat"/>
        <a:cs typeface="Montserrat"/>
        <a:sym typeface="Montserrat"/>
      </a:defRPr>
    </a:lvl7pPr>
    <a:lvl8pPr marL="0" marR="0" indent="3199764" algn="l" defTabSz="91421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"/>
        <a:ea typeface="Montserrat"/>
        <a:cs typeface="Montserrat"/>
        <a:sym typeface="Montserrat"/>
      </a:defRPr>
    </a:lvl8pPr>
    <a:lvl9pPr marL="0" marR="0" indent="3656877" algn="l" defTabSz="91421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"/>
        <a:ea typeface="Montserrat"/>
        <a:cs typeface="Montserrat"/>
        <a:sym typeface="Montserra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E3"/>
    <a:srgbClr val="3A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rgbClr val="FFCACF"/>
          </a:solidFill>
        </a:fill>
      </a:tcStyle>
    </a:wholeTbl>
    <a:band2H>
      <a:tcTxStyle/>
      <a:tcStyle>
        <a:tcBdr/>
        <a:fill>
          <a:solidFill>
            <a:srgbClr val="FFE6E9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rgbClr val="FECCD5"/>
          </a:solidFill>
        </a:fill>
      </a:tcStyle>
    </a:wholeTbl>
    <a:band2H>
      <a:tcTxStyle/>
      <a:tcStyle>
        <a:tcBdr/>
        <a:fill>
          <a:solidFill>
            <a:srgbClr val="FEE7EB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rgbClr val="CCCACF"/>
          </a:solidFill>
        </a:fill>
      </a:tcStyle>
    </a:wholeTbl>
    <a:band2H>
      <a:tcTxStyle/>
      <a:tcStyle>
        <a:tcBdr/>
        <a:fill>
          <a:solidFill>
            <a:srgbClr val="E7E7E8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2">
              <a:hueOff val="1141463"/>
              <a:satOff val="-100000"/>
              <a:lumOff val="8039"/>
            </a:schemeClr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hueOff val="1141463"/>
              <a:satOff val="-100000"/>
              <a:lumOff val="8039"/>
            </a:schemeClr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ontserrat"/>
          <a:ea typeface="Montserrat"/>
          <a:cs typeface="Montserrat"/>
        </a:font>
        <a:schemeClr val="accent2">
          <a:hueOff val="1141463"/>
          <a:satOff val="-100000"/>
          <a:lumOff val="8039"/>
        </a:schemeClr>
      </a:tcTxStyle>
      <a:tcStyle>
        <a:tcBdr>
          <a:lef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2">
                  <a:hueOff val="1141463"/>
                  <a:satOff val="-100000"/>
                  <a:lumOff val="8039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2">
              <a:hueOff val="1141463"/>
              <a:satOff val="-100000"/>
              <a:lumOff val="8039"/>
            </a:schemeClr>
          </a:solidFill>
        </a:fill>
      </a:tcStyle>
    </a:band2H>
    <a:firstCol>
      <a:tcTxStyle b="on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ontserrat"/>
          <a:ea typeface="Montserrat"/>
          <a:cs typeface="Montserra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>
        <p:scale>
          <a:sx n="66" d="100"/>
          <a:sy n="66" d="100"/>
        </p:scale>
        <p:origin x="1483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Статистика</c:v>
                </c:pt>
              </c:strCache>
            </c:strRef>
          </c:tx>
          <c:spPr>
            <a:solidFill>
              <a:schemeClr val="accent1"/>
            </a:solidFill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90AF-4942-A10D-886C4568C0A8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63500" cap="rnd">
                <a:solidFill>
                  <a:schemeClr val="accent5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AF-4942-A10D-886C4568C0A8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63500" cap="rnd">
                <a:solidFill>
                  <a:schemeClr val="accent4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AF-4942-A10D-886C4568C0A8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90AF-4942-A10D-886C4568C0A8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0AF-4942-A10D-886C4568C0A8}"/>
                </c:ext>
              </c:extLst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0AF-4942-A10D-886C4568C0A8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 i="0" u="none" strike="noStrike">
                    <a:solidFill>
                      <a:srgbClr val="FFFFFF"/>
                    </a:solidFill>
                    <a:latin typeface="Helvetica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текст</c:v>
                </c:pt>
                <c:pt idx="1">
                  <c:v>текст2</c:v>
                </c:pt>
                <c:pt idx="2">
                  <c:v>ткст3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91</c:v>
                </c:pt>
                <c:pt idx="1">
                  <c:v>8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0AF-4942-A10D-886C4568C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41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Shape 3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049B-209F-0C78-41C5-43E6C1B76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C78B911-A76C-9ABD-9CB3-A17926F68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26D28DE-6E3F-6A0B-7E05-9CDBCEB54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DC4AB0-4F2C-08C4-3FE4-C3EFC749C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39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10"/>
          <p:cNvSpPr>
            <a:spLocks noGrp="1"/>
          </p:cNvSpPr>
          <p:nvPr>
            <p:ph type="pic" sz="quarter" idx="21"/>
          </p:nvPr>
        </p:nvSpPr>
        <p:spPr>
          <a:xfrm>
            <a:off x="6894094" y="1044081"/>
            <a:ext cx="4962944" cy="22218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" name="КОМАНДА «НАЗВАНИЕ»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КОМАНДА «НАЗВАНИЕ»</a:t>
            </a:r>
          </a:p>
        </p:txBody>
      </p:sp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61107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4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94303" y="2973741"/>
            <a:ext cx="2190811" cy="91051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algn="ctr">
              <a:buFontTx/>
            </a:lvl2pPr>
            <a:lvl3pPr algn="ctr">
              <a:buFontTx/>
            </a:lvl3pPr>
            <a:lvl4pPr algn="ctr">
              <a:buFontTx/>
            </a:lvl4pPr>
            <a:lvl5pPr algn="ctr">
              <a:buFontTx/>
            </a:lvl5pPr>
          </a:lstStyle>
          <a:p>
            <a:r>
              <a:t>Текст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5" name="Текст 74"/>
          <p:cNvSpPr>
            <a:spLocks noGrp="1"/>
          </p:cNvSpPr>
          <p:nvPr>
            <p:ph type="body" sz="quarter" idx="21"/>
          </p:nvPr>
        </p:nvSpPr>
        <p:spPr>
          <a:xfrm>
            <a:off x="6662924" y="1588127"/>
            <a:ext cx="4902201" cy="712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146" name="Текст 74"/>
          <p:cNvSpPr>
            <a:spLocks noGrp="1"/>
          </p:cNvSpPr>
          <p:nvPr>
            <p:ph type="body" sz="quarter" idx="22"/>
          </p:nvPr>
        </p:nvSpPr>
        <p:spPr>
          <a:xfrm>
            <a:off x="6662924" y="2445137"/>
            <a:ext cx="4902201" cy="712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147" name="Текст 74"/>
          <p:cNvSpPr>
            <a:spLocks noGrp="1"/>
          </p:cNvSpPr>
          <p:nvPr>
            <p:ph type="body" sz="quarter" idx="23"/>
          </p:nvPr>
        </p:nvSpPr>
        <p:spPr>
          <a:xfrm>
            <a:off x="6662924" y="3302146"/>
            <a:ext cx="4902201" cy="712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148" name="Текст 74"/>
          <p:cNvSpPr>
            <a:spLocks noGrp="1"/>
          </p:cNvSpPr>
          <p:nvPr>
            <p:ph type="body" sz="quarter" idx="24"/>
          </p:nvPr>
        </p:nvSpPr>
        <p:spPr>
          <a:xfrm>
            <a:off x="6662924" y="4159155"/>
            <a:ext cx="4902201" cy="712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149" name="Текст 74"/>
          <p:cNvSpPr>
            <a:spLocks noGrp="1"/>
          </p:cNvSpPr>
          <p:nvPr>
            <p:ph type="body" sz="quarter" idx="25"/>
          </p:nvPr>
        </p:nvSpPr>
        <p:spPr>
          <a:xfrm>
            <a:off x="6662924" y="5016165"/>
            <a:ext cx="4902201" cy="712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1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61107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683077" y="1026866"/>
            <a:ext cx="4790315" cy="1615357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  <a:lvl2pPr marL="506411" indent="-217032">
              <a:defRPr sz="1800" b="1">
                <a:solidFill>
                  <a:schemeClr val="accent2"/>
                </a:solidFill>
              </a:defRPr>
            </a:lvl2pPr>
            <a:lvl3pPr marL="868132" indent="-289375">
              <a:defRPr sz="1800" b="1">
                <a:solidFill>
                  <a:schemeClr val="accent2"/>
                </a:solidFill>
              </a:defRPr>
            </a:lvl3pPr>
            <a:lvl4pPr marL="1157509" indent="-289375">
              <a:defRPr sz="1800" b="1">
                <a:solidFill>
                  <a:schemeClr val="accent2"/>
                </a:solidFill>
              </a:defRPr>
            </a:lvl4pPr>
            <a:lvl5pPr marL="1446887" indent="-289375">
              <a:defRPr sz="1800" b="1">
                <a:solidFill>
                  <a:schemeClr val="accent2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0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626932"/>
            <a:ext cx="4790315" cy="101529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Текст 35"/>
          <p:cNvSpPr>
            <a:spLocks noGrp="1"/>
          </p:cNvSpPr>
          <p:nvPr>
            <p:ph type="body" sz="quarter" idx="22"/>
          </p:nvPr>
        </p:nvSpPr>
        <p:spPr>
          <a:xfrm>
            <a:off x="6761932" y="2886436"/>
            <a:ext cx="4632605" cy="1457647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62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5" cy="101529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Текст 35"/>
          <p:cNvSpPr>
            <a:spLocks noGrp="1"/>
          </p:cNvSpPr>
          <p:nvPr>
            <p:ph type="body" sz="quarter" idx="24"/>
          </p:nvPr>
        </p:nvSpPr>
        <p:spPr>
          <a:xfrm>
            <a:off x="6761932" y="4662884"/>
            <a:ext cx="4632605" cy="1457647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64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5" cy="101529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49532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7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683077" y="1016000"/>
            <a:ext cx="4790315" cy="102170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  <a:lvl2pPr marL="506411" indent="-217032">
              <a:defRPr sz="1800" b="1">
                <a:solidFill>
                  <a:schemeClr val="accent1"/>
                </a:solidFill>
              </a:defRPr>
            </a:lvl2pPr>
            <a:lvl3pPr marL="868132" indent="-289375">
              <a:defRPr sz="1800" b="1">
                <a:solidFill>
                  <a:schemeClr val="accent1"/>
                </a:solidFill>
              </a:defRPr>
            </a:lvl3pPr>
            <a:lvl4pPr marL="1157509" indent="-289375">
              <a:defRPr sz="1800" b="1">
                <a:solidFill>
                  <a:schemeClr val="accent1"/>
                </a:solidFill>
              </a:defRPr>
            </a:lvl4pPr>
            <a:lvl5pPr marL="1446887" indent="-289375">
              <a:defRPr sz="1800" b="1">
                <a:solidFill>
                  <a:schemeClr val="accent1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4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395537"/>
            <a:ext cx="4790315" cy="6421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Текст 35"/>
          <p:cNvSpPr>
            <a:spLocks noGrp="1"/>
          </p:cNvSpPr>
          <p:nvPr>
            <p:ph type="body" sz="quarter" idx="22"/>
          </p:nvPr>
        </p:nvSpPr>
        <p:spPr>
          <a:xfrm>
            <a:off x="6732952" y="2334435"/>
            <a:ext cx="4690565" cy="92195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176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5" cy="6421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Текст 35"/>
          <p:cNvSpPr>
            <a:spLocks noGrp="1"/>
          </p:cNvSpPr>
          <p:nvPr>
            <p:ph type="body" sz="quarter" idx="24"/>
          </p:nvPr>
        </p:nvSpPr>
        <p:spPr>
          <a:xfrm>
            <a:off x="6732952" y="3602996"/>
            <a:ext cx="4690565" cy="92195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78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5" cy="6421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Текст 35"/>
          <p:cNvSpPr>
            <a:spLocks noGrp="1"/>
          </p:cNvSpPr>
          <p:nvPr>
            <p:ph type="body" sz="quarter" idx="26"/>
          </p:nvPr>
        </p:nvSpPr>
        <p:spPr>
          <a:xfrm>
            <a:off x="6732952" y="4871558"/>
            <a:ext cx="4690565" cy="92195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0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0"/>
            <a:ext cx="4790315" cy="6421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67720" y="421225"/>
            <a:ext cx="9862735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8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683077" y="1016000"/>
            <a:ext cx="4790315" cy="102170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  <a:lvl2pPr marL="506411" indent="-217032">
              <a:defRPr sz="1800" b="1">
                <a:solidFill>
                  <a:schemeClr val="accent1"/>
                </a:solidFill>
              </a:defRPr>
            </a:lvl2pPr>
            <a:lvl3pPr marL="868132" indent="-289375">
              <a:defRPr sz="1800" b="1">
                <a:solidFill>
                  <a:schemeClr val="accent1"/>
                </a:solidFill>
              </a:defRPr>
            </a:lvl3pPr>
            <a:lvl4pPr marL="1157509" indent="-289375">
              <a:defRPr sz="1800" b="1">
                <a:solidFill>
                  <a:schemeClr val="accent1"/>
                </a:solidFill>
              </a:defRPr>
            </a:lvl4pPr>
            <a:lvl5pPr marL="1446887" indent="-289375">
              <a:defRPr sz="1800" b="1">
                <a:solidFill>
                  <a:schemeClr val="accent1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0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395537"/>
            <a:ext cx="4790315" cy="6421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Текст 35"/>
          <p:cNvSpPr>
            <a:spLocks noGrp="1"/>
          </p:cNvSpPr>
          <p:nvPr>
            <p:ph type="body" sz="quarter" idx="22"/>
          </p:nvPr>
        </p:nvSpPr>
        <p:spPr>
          <a:xfrm>
            <a:off x="6732952" y="2334435"/>
            <a:ext cx="4690565" cy="92195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192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5" cy="6421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Текст 35"/>
          <p:cNvSpPr>
            <a:spLocks noGrp="1"/>
          </p:cNvSpPr>
          <p:nvPr>
            <p:ph type="body" sz="quarter" idx="24"/>
          </p:nvPr>
        </p:nvSpPr>
        <p:spPr>
          <a:xfrm>
            <a:off x="6732952" y="3602996"/>
            <a:ext cx="4690565" cy="92195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94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5" cy="6421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Текст 35"/>
          <p:cNvSpPr>
            <a:spLocks noGrp="1"/>
          </p:cNvSpPr>
          <p:nvPr>
            <p:ph type="body" sz="quarter" idx="26"/>
          </p:nvPr>
        </p:nvSpPr>
        <p:spPr>
          <a:xfrm>
            <a:off x="6732952" y="4871558"/>
            <a:ext cx="4690565" cy="92195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100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96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0"/>
            <a:ext cx="4790315" cy="64216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57649" y="421225"/>
            <a:ext cx="9862735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2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7027" y="3810175"/>
            <a:ext cx="3264114" cy="2375116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lvl1pPr>
            <a:lvl2pPr>
              <a:buFontTx/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lvl2pPr>
            <a:lvl3pPr>
              <a:buFontTx/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lvl3pPr>
            <a:lvl4pPr>
              <a:buFontTx/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lvl4pPr>
            <a:lvl5pPr>
              <a:buFontTx/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lvl5pPr>
          </a:lstStyle>
          <a:p>
            <a:r>
              <a:t>Описание проблемы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4" name="Текст 35"/>
          <p:cNvSpPr>
            <a:spLocks noGrp="1"/>
          </p:cNvSpPr>
          <p:nvPr>
            <p:ph type="body" sz="quarter" idx="21" hasCustomPrompt="1"/>
          </p:nvPr>
        </p:nvSpPr>
        <p:spPr>
          <a:xfrm>
            <a:off x="4535267" y="3880901"/>
            <a:ext cx="3122662" cy="2233664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lvl1pPr>
          </a:lstStyle>
          <a:p>
            <a:r>
              <a:t>Примеры уже имеющихся способов решения данной проблемы</a:t>
            </a:r>
          </a:p>
        </p:txBody>
      </p:sp>
      <p:sp>
        <p:nvSpPr>
          <p:cNvPr id="225" name="Текст 35"/>
          <p:cNvSpPr>
            <a:spLocks noGrp="1"/>
          </p:cNvSpPr>
          <p:nvPr>
            <p:ph type="body" sz="quarter" idx="22" hasCustomPrompt="1"/>
          </p:nvPr>
        </p:nvSpPr>
        <p:spPr>
          <a:xfrm>
            <a:off x="8456207" y="3880901"/>
            <a:ext cx="3122662" cy="2233664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49000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lvl1pPr>
          </a:lstStyle>
          <a:p>
            <a:r>
              <a:t>Ваше предложение решения данной проблемы</a:t>
            </a:r>
          </a:p>
        </p:txBody>
      </p:sp>
      <p:sp>
        <p:nvSpPr>
          <p:cNvPr id="226" name="Текст 35"/>
          <p:cNvSpPr>
            <a:spLocks noGrp="1"/>
          </p:cNvSpPr>
          <p:nvPr>
            <p:ph type="body" sz="quarter" idx="23" hasCustomPrompt="1"/>
          </p:nvPr>
        </p:nvSpPr>
        <p:spPr>
          <a:xfrm>
            <a:off x="528693" y="3264002"/>
            <a:ext cx="3240781" cy="368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r>
              <a:t>Проблема</a:t>
            </a:r>
          </a:p>
        </p:txBody>
      </p:sp>
      <p:sp>
        <p:nvSpPr>
          <p:cNvPr id="227" name="Текст 35"/>
          <p:cNvSpPr>
            <a:spLocks noGrp="1"/>
          </p:cNvSpPr>
          <p:nvPr>
            <p:ph type="body" sz="quarter" idx="24" hasCustomPrompt="1"/>
          </p:nvPr>
        </p:nvSpPr>
        <p:spPr>
          <a:xfrm>
            <a:off x="4476208" y="3264002"/>
            <a:ext cx="3240780" cy="368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r>
              <a:t>Альтернативные решения</a:t>
            </a:r>
          </a:p>
        </p:txBody>
      </p:sp>
      <p:sp>
        <p:nvSpPr>
          <p:cNvPr id="228" name="Текст 35"/>
          <p:cNvSpPr>
            <a:spLocks noGrp="1"/>
          </p:cNvSpPr>
          <p:nvPr>
            <p:ph type="body" sz="quarter" idx="25" hasCustomPrompt="1"/>
          </p:nvPr>
        </p:nvSpPr>
        <p:spPr>
          <a:xfrm>
            <a:off x="8397148" y="3264002"/>
            <a:ext cx="3240780" cy="368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r>
              <a:t>Решение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4162940" y="1264477"/>
            <a:ext cx="3866122" cy="24363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46075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3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46075" y="4656082"/>
            <a:ext cx="3626835" cy="154469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9" name="Текст 7"/>
          <p:cNvSpPr>
            <a:spLocks noGrp="1"/>
          </p:cNvSpPr>
          <p:nvPr>
            <p:ph type="body" sz="quarter" idx="22"/>
          </p:nvPr>
        </p:nvSpPr>
        <p:spPr>
          <a:xfrm>
            <a:off x="4240501" y="4656082"/>
            <a:ext cx="3626836" cy="154469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Текст 7"/>
          <p:cNvSpPr>
            <a:spLocks noGrp="1"/>
          </p:cNvSpPr>
          <p:nvPr>
            <p:ph type="body" sz="quarter" idx="23"/>
          </p:nvPr>
        </p:nvSpPr>
        <p:spPr>
          <a:xfrm>
            <a:off x="8230203" y="4656082"/>
            <a:ext cx="3626835" cy="154469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Прямоугольник 102"/>
          <p:cNvSpPr/>
          <p:nvPr/>
        </p:nvSpPr>
        <p:spPr>
          <a:xfrm flipV="1">
            <a:off x="0" y="4324413"/>
            <a:ext cx="5330956" cy="678505"/>
          </a:xfrm>
          <a:prstGeom prst="rect">
            <a:avLst/>
          </a:prstGeom>
          <a:solidFill>
            <a:schemeClr val="accent2">
              <a:hueOff val="1141463"/>
              <a:satOff val="-100000"/>
              <a:lumOff val="8039"/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pPr>
            <a:endParaRPr/>
          </a:p>
        </p:txBody>
      </p:sp>
      <p:sp>
        <p:nvSpPr>
          <p:cNvPr id="24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53288" y="421225"/>
            <a:ext cx="9862735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5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10642" y="4324451"/>
            <a:ext cx="4121689" cy="161226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1" name="Текст 7"/>
          <p:cNvSpPr>
            <a:spLocks noGrp="1"/>
          </p:cNvSpPr>
          <p:nvPr>
            <p:ph type="body" sz="quarter" idx="21"/>
          </p:nvPr>
        </p:nvSpPr>
        <p:spPr>
          <a:xfrm>
            <a:off x="6857949" y="4324451"/>
            <a:ext cx="4121688" cy="16122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1210641" y="1577997"/>
            <a:ext cx="4121689" cy="228397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3" name="Picture Placeholder 1"/>
          <p:cNvSpPr>
            <a:spLocks noGrp="1"/>
          </p:cNvSpPr>
          <p:nvPr>
            <p:ph type="pic" sz="quarter" idx="23"/>
          </p:nvPr>
        </p:nvSpPr>
        <p:spPr>
          <a:xfrm>
            <a:off x="6855539" y="1577997"/>
            <a:ext cx="4121689" cy="228397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4" name="Прямоугольник 123"/>
          <p:cNvSpPr/>
          <p:nvPr/>
        </p:nvSpPr>
        <p:spPr>
          <a:xfrm flipV="1">
            <a:off x="6862163" y="4324413"/>
            <a:ext cx="5330957" cy="678505"/>
          </a:xfrm>
          <a:prstGeom prst="rect">
            <a:avLst/>
          </a:prstGeom>
          <a:solidFill>
            <a:schemeClr val="accent2">
              <a:hueOff val="1141463"/>
              <a:satOff val="-100000"/>
              <a:lumOff val="8039"/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5009872" y="1235914"/>
            <a:ext cx="2172256" cy="4602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56349" y="1641282"/>
            <a:ext cx="3812931" cy="102170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64999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  <a:lvl2pPr marL="506411" indent="-217032">
              <a:defRPr sz="1800" b="1">
                <a:solidFill>
                  <a:schemeClr val="accent1"/>
                </a:solidFill>
              </a:defRPr>
            </a:lvl2pPr>
            <a:lvl3pPr marL="868132" indent="-289375">
              <a:defRPr sz="1800" b="1">
                <a:solidFill>
                  <a:schemeClr val="accent1"/>
                </a:solidFill>
              </a:defRPr>
            </a:lvl3pPr>
            <a:lvl4pPr marL="1157509" indent="-289375">
              <a:defRPr sz="1800" b="1">
                <a:solidFill>
                  <a:schemeClr val="accent1"/>
                </a:solidFill>
              </a:defRPr>
            </a:lvl4pPr>
            <a:lvl5pPr marL="1446887" indent="-289375">
              <a:defRPr sz="1800" b="1">
                <a:solidFill>
                  <a:schemeClr val="accent1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3" name="Текст 35"/>
          <p:cNvSpPr>
            <a:spLocks noGrp="1"/>
          </p:cNvSpPr>
          <p:nvPr>
            <p:ph type="body" sz="quarter" idx="22"/>
          </p:nvPr>
        </p:nvSpPr>
        <p:spPr>
          <a:xfrm>
            <a:off x="356348" y="2020820"/>
            <a:ext cx="3812932" cy="12905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Текст 35"/>
          <p:cNvSpPr>
            <a:spLocks noGrp="1"/>
          </p:cNvSpPr>
          <p:nvPr>
            <p:ph type="body" sz="quarter" idx="23"/>
          </p:nvPr>
        </p:nvSpPr>
        <p:spPr>
          <a:xfrm>
            <a:off x="8089895" y="1691157"/>
            <a:ext cx="3713181" cy="92195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64999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rgbClr val="E6D4F9"/>
                </a:solidFill>
              </a:defRPr>
            </a:pPr>
            <a:endParaRPr/>
          </a:p>
        </p:txBody>
      </p:sp>
      <p:sp>
        <p:nvSpPr>
          <p:cNvPr id="265" name="Текст 35"/>
          <p:cNvSpPr>
            <a:spLocks noGrp="1"/>
          </p:cNvSpPr>
          <p:nvPr>
            <p:ph type="body" sz="quarter" idx="24"/>
          </p:nvPr>
        </p:nvSpPr>
        <p:spPr>
          <a:xfrm>
            <a:off x="8040020" y="2020820"/>
            <a:ext cx="3812931" cy="12905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Текст 35"/>
          <p:cNvSpPr>
            <a:spLocks noGrp="1"/>
          </p:cNvSpPr>
          <p:nvPr>
            <p:ph type="body" sz="quarter" idx="25"/>
          </p:nvPr>
        </p:nvSpPr>
        <p:spPr>
          <a:xfrm>
            <a:off x="406224" y="3914472"/>
            <a:ext cx="3713180" cy="92195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64999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67" name="Текст 35"/>
          <p:cNvSpPr>
            <a:spLocks noGrp="1"/>
          </p:cNvSpPr>
          <p:nvPr>
            <p:ph type="body" sz="quarter" idx="26"/>
          </p:nvPr>
        </p:nvSpPr>
        <p:spPr>
          <a:xfrm>
            <a:off x="356348" y="4244135"/>
            <a:ext cx="3812932" cy="12905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Текст 35"/>
          <p:cNvSpPr>
            <a:spLocks noGrp="1"/>
          </p:cNvSpPr>
          <p:nvPr>
            <p:ph type="body" sz="quarter" idx="27"/>
          </p:nvPr>
        </p:nvSpPr>
        <p:spPr>
          <a:xfrm>
            <a:off x="8089895" y="3914472"/>
            <a:ext cx="3713181" cy="921952"/>
          </a:xfrm>
          <a:prstGeom prst="rect">
            <a:avLst/>
          </a:prstGeom>
          <a:gradFill>
            <a:gsLst>
              <a:gs pos="0">
                <a:srgbClr val="FFF2F6">
                  <a:alpha val="20000"/>
                </a:srgbClr>
              </a:gs>
              <a:gs pos="64999">
                <a:schemeClr val="accent2">
                  <a:hueOff val="1141463"/>
                  <a:satOff val="-100000"/>
                  <a:lumOff val="8039"/>
                  <a:alpha val="0"/>
                </a:schemeClr>
              </a:gs>
            </a:gsLst>
            <a:lin ang="5400000"/>
          </a:gradFill>
        </p:spPr>
        <p:txBody>
          <a:bodyPr/>
          <a:lstStyle/>
          <a:p>
            <a:pPr>
              <a:defRPr sz="18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69" name="Текст 35"/>
          <p:cNvSpPr>
            <a:spLocks noGrp="1"/>
          </p:cNvSpPr>
          <p:nvPr>
            <p:ph type="body" sz="quarter" idx="28"/>
          </p:nvPr>
        </p:nvSpPr>
        <p:spPr>
          <a:xfrm>
            <a:off x="8040020" y="4244135"/>
            <a:ext cx="3812931" cy="12905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Google Shape;2799;p94"/>
          <p:cNvSpPr/>
          <p:nvPr/>
        </p:nvSpPr>
        <p:spPr>
          <a:xfrm>
            <a:off x="4244694" y="1870412"/>
            <a:ext cx="686699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1" name="Google Shape;2799;p94"/>
          <p:cNvSpPr/>
          <p:nvPr/>
        </p:nvSpPr>
        <p:spPr>
          <a:xfrm>
            <a:off x="4244694" y="4094629"/>
            <a:ext cx="686699" cy="1"/>
          </a:xfrm>
          <a:prstGeom prst="line">
            <a:avLst/>
          </a:prstGeom>
          <a:ln w="25400"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Google Shape;2799;p94"/>
          <p:cNvSpPr/>
          <p:nvPr/>
        </p:nvSpPr>
        <p:spPr>
          <a:xfrm>
            <a:off x="7250583" y="1870412"/>
            <a:ext cx="686699" cy="1"/>
          </a:xfrm>
          <a:prstGeom prst="line">
            <a:avLst/>
          </a:prstGeom>
          <a:ln w="25400">
            <a:solidFill>
              <a:srgbClr val="E6D4F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Google Shape;2799;p94"/>
          <p:cNvSpPr/>
          <p:nvPr/>
        </p:nvSpPr>
        <p:spPr>
          <a:xfrm>
            <a:off x="7250583" y="4094629"/>
            <a:ext cx="686699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46075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7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1001459" y="1038224"/>
            <a:ext cx="1726216" cy="36576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3831097" y="1038224"/>
            <a:ext cx="1726215" cy="36576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4" name="Picture Placeholder 1"/>
          <p:cNvSpPr>
            <a:spLocks noGrp="1"/>
          </p:cNvSpPr>
          <p:nvPr>
            <p:ph type="pic" sz="quarter" idx="23"/>
          </p:nvPr>
        </p:nvSpPr>
        <p:spPr>
          <a:xfrm>
            <a:off x="6660733" y="1038224"/>
            <a:ext cx="1726215" cy="36576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9490367" y="1038224"/>
            <a:ext cx="1726216" cy="36576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46075" y="4929435"/>
            <a:ext cx="2739249" cy="1271341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8" name="Текст 7"/>
          <p:cNvSpPr>
            <a:spLocks noGrp="1"/>
          </p:cNvSpPr>
          <p:nvPr>
            <p:ph type="body" sz="quarter" idx="25"/>
          </p:nvPr>
        </p:nvSpPr>
        <p:spPr>
          <a:xfrm>
            <a:off x="3269562" y="4929435"/>
            <a:ext cx="2739249" cy="127134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9" name="Текст 7"/>
          <p:cNvSpPr>
            <a:spLocks noGrp="1"/>
          </p:cNvSpPr>
          <p:nvPr>
            <p:ph type="body" sz="quarter" idx="26"/>
          </p:nvPr>
        </p:nvSpPr>
        <p:spPr>
          <a:xfrm>
            <a:off x="6193047" y="4929435"/>
            <a:ext cx="2739250" cy="127134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Текст 7"/>
          <p:cNvSpPr>
            <a:spLocks noGrp="1"/>
          </p:cNvSpPr>
          <p:nvPr>
            <p:ph type="body" sz="quarter" idx="27"/>
          </p:nvPr>
        </p:nvSpPr>
        <p:spPr>
          <a:xfrm>
            <a:off x="9116534" y="4929435"/>
            <a:ext cx="2739250" cy="127134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46075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КОМАНДА «НАЗВАНИЕ»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КОМАНДА «НАЗВАНИЕ»</a:t>
            </a:r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06323" y="4192123"/>
            <a:ext cx="1843582" cy="157649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Char char="▪"/>
            </a:lvl1pPr>
            <a:lvl2pPr>
              <a:buClr>
                <a:schemeClr val="accent1"/>
              </a:buClr>
              <a:buFontTx/>
            </a:lvl2pPr>
            <a:lvl3pPr>
              <a:buClr>
                <a:schemeClr val="accent1"/>
              </a:buClr>
              <a:buFontTx/>
            </a:lvl3pPr>
            <a:lvl4pPr>
              <a:buClr>
                <a:schemeClr val="accent1"/>
              </a:buClr>
              <a:buFontTx/>
            </a:lvl4pPr>
            <a:lvl5pPr>
              <a:buClr>
                <a:schemeClr val="accent1"/>
              </a:buClr>
              <a:buFontTx/>
            </a:lvl5pPr>
          </a:lstStyle>
          <a:p>
            <a:r>
              <a:t>Роль в команде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Текст 35"/>
          <p:cNvSpPr>
            <a:spLocks noGrp="1"/>
          </p:cNvSpPr>
          <p:nvPr>
            <p:ph type="body" sz="quarter" idx="21" hasCustomPrompt="1"/>
          </p:nvPr>
        </p:nvSpPr>
        <p:spPr>
          <a:xfrm>
            <a:off x="3014567" y="4192123"/>
            <a:ext cx="1843582" cy="157649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Char char="▪"/>
            </a:lvl1pPr>
          </a:lstStyle>
          <a:p>
            <a:r>
              <a:t>Роль в команде
Telegram
Номер</a:t>
            </a:r>
          </a:p>
        </p:txBody>
      </p:sp>
      <p:sp>
        <p:nvSpPr>
          <p:cNvPr id="35" name="Текст 35"/>
          <p:cNvSpPr>
            <a:spLocks noGrp="1"/>
          </p:cNvSpPr>
          <p:nvPr>
            <p:ph type="body" sz="quarter" idx="22" hasCustomPrompt="1"/>
          </p:nvPr>
        </p:nvSpPr>
        <p:spPr>
          <a:xfrm>
            <a:off x="5191192" y="4192123"/>
            <a:ext cx="1843582" cy="157649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Char char="▪"/>
            </a:lvl1pPr>
          </a:lstStyle>
          <a:p>
            <a:r>
              <a:t>Роль в команде
Telegram
Номер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3" hasCustomPrompt="1"/>
          </p:nvPr>
        </p:nvSpPr>
        <p:spPr>
          <a:xfrm>
            <a:off x="7366644" y="4192123"/>
            <a:ext cx="1843582" cy="157649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Char char="▪"/>
            </a:lvl1pPr>
          </a:lstStyle>
          <a:p>
            <a:r>
              <a:t>Роль в команде
Telegram
Номер</a:t>
            </a:r>
          </a:p>
        </p:txBody>
      </p:sp>
      <p:sp>
        <p:nvSpPr>
          <p:cNvPr id="37" name="Текст 35"/>
          <p:cNvSpPr>
            <a:spLocks noGrp="1"/>
          </p:cNvSpPr>
          <p:nvPr>
            <p:ph type="body" sz="quarter" idx="24" hasCustomPrompt="1"/>
          </p:nvPr>
        </p:nvSpPr>
        <p:spPr>
          <a:xfrm>
            <a:off x="9542095" y="4192123"/>
            <a:ext cx="1843582" cy="157649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Char char="▪"/>
            </a:lvl1pPr>
          </a:lstStyle>
          <a:p>
            <a:r>
              <a:t>Роль в команде
Telegram
Номер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550519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4135649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1189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315391" y="1016177"/>
            <a:ext cx="11561231" cy="5160794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46075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315386" y="1016000"/>
            <a:ext cx="5704420" cy="5184775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46075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15386" y="1015426"/>
            <a:ext cx="5682194" cy="3651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289378">
              <a:buSzTx/>
              <a:buFontTx/>
              <a:buNone/>
              <a:defRPr b="1"/>
            </a:lvl2pPr>
            <a:lvl3pPr marL="0" indent="578754">
              <a:buSzTx/>
              <a:buFontTx/>
              <a:buNone/>
              <a:defRPr b="1"/>
            </a:lvl3pPr>
            <a:lvl4pPr marL="0" indent="868131">
              <a:buSzTx/>
              <a:buFontTx/>
              <a:buNone/>
              <a:defRPr b="1"/>
            </a:lvl4pPr>
            <a:lvl5pPr marL="0" indent="1157509">
              <a:buSzTx/>
              <a:buFontTx/>
              <a:buNone/>
              <a:defRPr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0" name="Текст 4"/>
          <p:cNvSpPr>
            <a:spLocks noGrp="1"/>
          </p:cNvSpPr>
          <p:nvPr>
            <p:ph type="body" sz="quarter" idx="21"/>
          </p:nvPr>
        </p:nvSpPr>
        <p:spPr>
          <a:xfrm>
            <a:off x="6172205" y="1015426"/>
            <a:ext cx="5684842" cy="365126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  <a:endParaRPr/>
          </a:p>
        </p:txBody>
      </p:sp>
      <p:sp>
        <p:nvSpPr>
          <p:cNvPr id="7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49334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334965" y="1015999"/>
            <a:ext cx="4437064" cy="121341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ОБРАЗЕЦ ЗАГОЛОВКА</a:t>
            </a:r>
          </a:p>
        </p:txBody>
      </p:sp>
      <p:sp>
        <p:nvSpPr>
          <p:cNvPr id="8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</p:spPr>
        <p:txBody>
          <a:bodyPr/>
          <a:lstStyle>
            <a:lvl1pPr>
              <a:defRPr sz="1700"/>
            </a:lvl1pPr>
            <a:lvl2pPr marL="453358" indent="-163979">
              <a:defRPr sz="1700"/>
            </a:lvl2pPr>
            <a:lvl3pPr marL="783731" indent="-204974">
              <a:defRPr sz="1700"/>
            </a:lvl3pPr>
            <a:lvl4pPr marL="1091742" indent="-223608">
              <a:defRPr sz="1700"/>
            </a:lvl4pPr>
            <a:lvl5pPr marL="1381120" indent="-223608">
              <a:defRPr sz="1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Текст 3"/>
          <p:cNvSpPr>
            <a:spLocks noGrp="1"/>
          </p:cNvSpPr>
          <p:nvPr>
            <p:ph type="body" sz="quarter" idx="21"/>
          </p:nvPr>
        </p:nvSpPr>
        <p:spPr>
          <a:xfrm>
            <a:off x="334965" y="2428238"/>
            <a:ext cx="4437064" cy="363728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8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802640" y="3922529"/>
            <a:ext cx="5293360" cy="1654543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t>ОБРАЗЕЦ ЗАГОЛОВКА</a:t>
            </a:r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72681" y="421225"/>
            <a:ext cx="9862735" cy="3761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2" name="Рисунок 7"/>
          <p:cNvSpPr>
            <a:spLocks noGrp="1"/>
          </p:cNvSpPr>
          <p:nvPr>
            <p:ph type="pic" sz="quarter" idx="21"/>
          </p:nvPr>
        </p:nvSpPr>
        <p:spPr>
          <a:xfrm>
            <a:off x="7440146" y="1016000"/>
            <a:ext cx="4405778" cy="307848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3" name="Рисунок 9"/>
          <p:cNvSpPr>
            <a:spLocks noGrp="1"/>
          </p:cNvSpPr>
          <p:nvPr>
            <p:ph type="pic" sz="quarter" idx="22"/>
          </p:nvPr>
        </p:nvSpPr>
        <p:spPr>
          <a:xfrm>
            <a:off x="7440148" y="4389108"/>
            <a:ext cx="4405776" cy="1811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4" name="Рисунок 11"/>
          <p:cNvSpPr>
            <a:spLocks noGrp="1"/>
          </p:cNvSpPr>
          <p:nvPr>
            <p:ph type="pic" sz="half" idx="23"/>
          </p:nvPr>
        </p:nvSpPr>
        <p:spPr>
          <a:xfrm>
            <a:off x="346075" y="3223947"/>
            <a:ext cx="6806142" cy="29768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46075" y="1016000"/>
            <a:ext cx="6806142" cy="202988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6" name="Прямоугольник 30"/>
          <p:cNvSpPr/>
          <p:nvPr/>
        </p:nvSpPr>
        <p:spPr>
          <a:xfrm>
            <a:off x="346075" y="1016000"/>
            <a:ext cx="6806142" cy="2029882"/>
          </a:xfrm>
          <a:prstGeom prst="rect">
            <a:avLst/>
          </a:prstGeom>
          <a:solidFill>
            <a:schemeClr val="accent2">
              <a:hueOff val="1141463"/>
              <a:satOff val="-100000"/>
              <a:lumOff val="8039"/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МАНДА «НАЗВАНИЕ»"/>
          <p:cNvSpPr txBox="1"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КОМАНДА «НАЗВАНИЕ»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200">
                <a:solidFill>
                  <a:srgbClr val="F2F2F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transition spd="med"/>
  <p:txStyles>
    <p:titleStyle>
      <a:lvl1pPr marL="0" marR="0" indent="0" algn="l" defTabSz="57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57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57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57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57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57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57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57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57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1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144687" marR="0" indent="-144687" algn="l" defTabSz="578754" rtl="0" latinLnBrk="0">
        <a:lnSpc>
          <a:spcPct val="9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1pPr>
      <a:lvl2pPr marL="458181" marR="0" indent="-168802" algn="l" defTabSz="578754" rtl="0" latinLnBrk="0">
        <a:lnSpc>
          <a:spcPct val="9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2pPr>
      <a:lvl3pPr marL="803827" marR="0" indent="-225070" algn="l" defTabSz="578754" rtl="0" latinLnBrk="0">
        <a:lnSpc>
          <a:spcPct val="9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3pPr>
      <a:lvl4pPr marL="1093204" marR="0" indent="-225070" algn="l" defTabSz="578754" rtl="0" latinLnBrk="0">
        <a:lnSpc>
          <a:spcPct val="9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4pPr>
      <a:lvl5pPr marL="1382582" marR="0" indent="-225070" algn="l" defTabSz="578754" rtl="0" latinLnBrk="0">
        <a:lnSpc>
          <a:spcPct val="9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5pPr>
      <a:lvl6pPr marL="1631036" marR="0" indent="-184148" algn="l" defTabSz="578754" rtl="0" latinLnBrk="0">
        <a:lnSpc>
          <a:spcPct val="9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6pPr>
      <a:lvl7pPr marL="1920415" marR="0" indent="-184148" algn="l" defTabSz="578754" rtl="0" latinLnBrk="0">
        <a:lnSpc>
          <a:spcPct val="9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7pPr>
      <a:lvl8pPr marL="2209794" marR="0" indent="-184148" algn="l" defTabSz="578754" rtl="0" latinLnBrk="0">
        <a:lnSpc>
          <a:spcPct val="9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8pPr>
      <a:lvl9pPr marL="2499172" marR="0" indent="-184148" algn="l" defTabSz="578754" rtl="0" latinLnBrk="0">
        <a:lnSpc>
          <a:spcPct val="9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1400" b="0" i="0" u="none" strike="noStrike" cap="none" spc="0" baseline="0">
          <a:solidFill>
            <a:srgbClr val="F2F2F2"/>
          </a:solidFill>
          <a:uFillTx/>
          <a:latin typeface="Montserrat"/>
          <a:ea typeface="Montserrat"/>
          <a:cs typeface="Montserrat"/>
          <a:sym typeface="Montserrat"/>
        </a:defRPr>
      </a:lvl9pPr>
    </p:bodyStyle>
    <p:otherStyle>
      <a:lvl1pPr marL="0" marR="0" indent="0" algn="ctr" defTabSz="9142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1pPr>
      <a:lvl2pPr marL="0" marR="0" indent="457109" algn="ctr" defTabSz="9142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2pPr>
      <a:lvl3pPr marL="0" marR="0" indent="914219" algn="ctr" defTabSz="9142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3pPr>
      <a:lvl4pPr marL="0" marR="0" indent="1371328" algn="ctr" defTabSz="9142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4pPr>
      <a:lvl5pPr marL="0" marR="0" indent="1828438" algn="ctr" defTabSz="9142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5pPr>
      <a:lvl6pPr marL="0" marR="0" indent="2285549" algn="ctr" defTabSz="9142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6pPr>
      <a:lvl7pPr marL="0" marR="0" indent="2742657" algn="ctr" defTabSz="9142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7pPr>
      <a:lvl8pPr marL="0" marR="0" indent="3199764" algn="ctr" defTabSz="9142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8pPr>
      <a:lvl9pPr marL="0" marR="0" indent="3656877" algn="ctr" defTabSz="9142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511184" y="294337"/>
            <a:ext cx="610297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641600"/>
            <a:ext cx="8930641" cy="2733039"/>
          </a:xfrm>
          <a:gradFill flip="none" rotWithShape="1">
            <a:gsLst>
              <a:gs pos="0">
                <a:srgbClr val="310F53"/>
              </a:gs>
              <a:gs pos="75000">
                <a:srgbClr val="431C66"/>
              </a:gs>
              <a:gs pos="93000">
                <a:srgbClr val="844598"/>
              </a:gs>
            </a:gsLst>
            <a:lin ang="3600000" scaled="0"/>
            <a:tileRect/>
          </a:gradFill>
          <a:ln>
            <a:noFill/>
          </a:ln>
          <a:effectLst>
            <a:softEdge rad="228600"/>
          </a:effectLst>
        </p:spPr>
        <p:txBody>
          <a:bodyPr anchor="ctr">
            <a:normAutofit/>
          </a:bodyPr>
          <a:lstStyle/>
          <a:p>
            <a:pPr indent="0"/>
            <a:r>
              <a:rPr lang="ru-RU" sz="3600" b="1" dirty="0"/>
              <a:t>	«Не знающие побед»</a:t>
            </a:r>
          </a:p>
          <a:p>
            <a:pPr indent="0"/>
            <a:endParaRPr lang="ru-RU" sz="2400" b="1" dirty="0"/>
          </a:p>
          <a:p>
            <a:pPr indent="0"/>
            <a:r>
              <a:rPr lang="ru-RU" sz="2400" dirty="0"/>
              <a:t>	Сервис для автоматизации приёма и выдачи 	инструментов авиаинженерам на базе 	машинного </a:t>
            </a:r>
            <a:r>
              <a:rPr lang="en-US" sz="2400" dirty="0"/>
              <a:t>	</a:t>
            </a:r>
            <a:r>
              <a:rPr lang="ru-RU" sz="2400" dirty="0"/>
              <a:t>обучения и компьютерного зрения</a:t>
            </a:r>
          </a:p>
        </p:txBody>
      </p:sp>
      <p:pic>
        <p:nvPicPr>
          <p:cNvPr id="8" name="Рисунок 7" descr="Изображение выглядит как текст, Шрифт, Графика, логотип">
            <a:extLst>
              <a:ext uri="{FF2B5EF4-FFF2-40B4-BE49-F238E27FC236}">
                <a16:creationId xmlns:a16="http://schemas.microsoft.com/office/drawing/2014/main" id="{941CCA39-1077-97AB-8B21-F3C395A885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693" y="645393"/>
            <a:ext cx="2215947" cy="856245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13E5A6F-C66A-A55C-7F9C-807C89086A36}"/>
              </a:ext>
            </a:extLst>
          </p:cNvPr>
          <p:cNvGrpSpPr/>
          <p:nvPr/>
        </p:nvGrpSpPr>
        <p:grpSpPr>
          <a:xfrm>
            <a:off x="511184" y="170767"/>
            <a:ext cx="2027686" cy="1805500"/>
            <a:chOff x="8844372" y="750291"/>
            <a:chExt cx="2530301" cy="2530301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AC903E00-4C62-56B2-7546-ABF69A7AED34}"/>
                </a:ext>
              </a:extLst>
            </p:cNvPr>
            <p:cNvSpPr/>
            <p:nvPr/>
          </p:nvSpPr>
          <p:spPr>
            <a:xfrm>
              <a:off x="8844372" y="750291"/>
              <a:ext cx="2530301" cy="2530301"/>
            </a:xfrm>
            <a:prstGeom prst="ellipse">
              <a:avLst/>
            </a:prstGeom>
            <a:gradFill flip="none" rotWithShape="1">
              <a:gsLst>
                <a:gs pos="0">
                  <a:srgbClr val="E97AEE">
                    <a:alpha val="52000"/>
                  </a:srgbClr>
                </a:gs>
                <a:gs pos="78000">
                  <a:srgbClr val="310F53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4DA856AA-AAF3-359A-BC18-409A0436EDFC}"/>
                </a:ext>
              </a:extLst>
            </p:cNvPr>
            <p:cNvGrpSpPr/>
            <p:nvPr/>
          </p:nvGrpSpPr>
          <p:grpSpPr>
            <a:xfrm>
              <a:off x="9155575" y="1230612"/>
              <a:ext cx="1907895" cy="1710164"/>
              <a:chOff x="9155575" y="1230612"/>
              <a:chExt cx="1907895" cy="171016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9ED8CB-7DC0-8511-33E0-29EA853E9E64}"/>
                  </a:ext>
                </a:extLst>
              </p:cNvPr>
              <p:cNvSpPr txBox="1"/>
              <p:nvPr/>
            </p:nvSpPr>
            <p:spPr>
              <a:xfrm>
                <a:off x="9155576" y="1230612"/>
                <a:ext cx="1907894" cy="560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TTFirsNeue-Regular" panose="02000503030000020004" pitchFamily="2" charset="-52"/>
                  </a:rPr>
                  <a:t>Задача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CE0AB7-17AA-0185-EDF8-57216D03394A}"/>
                  </a:ext>
                </a:extLst>
              </p:cNvPr>
              <p:cNvSpPr txBox="1"/>
              <p:nvPr/>
            </p:nvSpPr>
            <p:spPr>
              <a:xfrm>
                <a:off x="9155575" y="1646784"/>
                <a:ext cx="1907894" cy="1293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5400" dirty="0">
                    <a:solidFill>
                      <a:srgbClr val="E97AEE"/>
                    </a:solidFill>
                    <a:latin typeface="TTFirsNeue-Regular" panose="02000503030000020004" pitchFamily="2" charset="-52"/>
                  </a:rPr>
                  <a:t>04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Заголовок 2"/>
          <p:cNvSpPr txBox="1">
            <a:spLocks noGrp="1"/>
          </p:cNvSpPr>
          <p:nvPr>
            <p:ph type="title"/>
          </p:nvPr>
        </p:nvSpPr>
        <p:spPr>
          <a:xfrm>
            <a:off x="361107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Базовое решение + синтетические изображения</a:t>
            </a:r>
          </a:p>
        </p:txBody>
      </p:sp>
      <p:sp>
        <p:nvSpPr>
          <p:cNvPr id="496" name="Текст 4"/>
          <p:cNvSpPr>
            <a:spLocks noGrp="1"/>
          </p:cNvSpPr>
          <p:nvPr>
            <p:ph type="body" idx="21"/>
          </p:nvPr>
        </p:nvSpPr>
        <p:spPr>
          <a:xfrm>
            <a:off x="6662924" y="1798427"/>
            <a:ext cx="4902201" cy="7125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Модель</a:t>
            </a:r>
            <a:r>
              <a:t> — FasterRCNN</a:t>
            </a:r>
          </a:p>
        </p:txBody>
      </p:sp>
      <p:sp>
        <p:nvSpPr>
          <p:cNvPr id="497" name="Текст 5"/>
          <p:cNvSpPr>
            <a:spLocks noGrp="1"/>
          </p:cNvSpPr>
          <p:nvPr>
            <p:ph type="body" idx="22"/>
          </p:nvPr>
        </p:nvSpPr>
        <p:spPr>
          <a:xfrm>
            <a:off x="6662924" y="2655437"/>
            <a:ext cx="4902201" cy="7125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 dirty="0" err="1"/>
              <a:t>Данные</a:t>
            </a:r>
            <a:r>
              <a:rPr dirty="0"/>
              <a:t> — </a:t>
            </a:r>
            <a:r>
              <a:rPr dirty="0" err="1"/>
              <a:t>отобранные</a:t>
            </a:r>
            <a:r>
              <a:rPr dirty="0"/>
              <a:t> </a:t>
            </a:r>
            <a:r>
              <a:rPr dirty="0" err="1"/>
              <a:t>изображения</a:t>
            </a:r>
            <a:r>
              <a:rPr dirty="0"/>
              <a:t> + 100 </a:t>
            </a:r>
            <a:r>
              <a:rPr dirty="0" err="1"/>
              <a:t>синтетических</a:t>
            </a:r>
            <a:r>
              <a:rPr dirty="0"/>
              <a:t> </a:t>
            </a:r>
            <a:r>
              <a:rPr dirty="0" err="1"/>
              <a:t>данных</a:t>
            </a:r>
            <a:endParaRPr dirty="0"/>
          </a:p>
        </p:txBody>
      </p:sp>
      <p:sp>
        <p:nvSpPr>
          <p:cNvPr id="498" name="Текст 6"/>
          <p:cNvSpPr>
            <a:spLocks noGrp="1"/>
          </p:cNvSpPr>
          <p:nvPr>
            <p:ph type="body" idx="23"/>
          </p:nvPr>
        </p:nvSpPr>
        <p:spPr>
          <a:xfrm>
            <a:off x="6662924" y="3512446"/>
            <a:ext cx="4902201" cy="7125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Количество эпох</a:t>
            </a:r>
            <a:r>
              <a:t> — 50, добавлены аугментации</a:t>
            </a:r>
          </a:p>
        </p:txBody>
      </p:sp>
      <p:sp>
        <p:nvSpPr>
          <p:cNvPr id="499" name="Текст 7"/>
          <p:cNvSpPr>
            <a:spLocks noGrp="1"/>
          </p:cNvSpPr>
          <p:nvPr>
            <p:ph type="body" idx="24"/>
          </p:nvPr>
        </p:nvSpPr>
        <p:spPr>
          <a:xfrm>
            <a:off x="6662924" y="4369454"/>
            <a:ext cx="4902201" cy="7125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Скорость обработки</a:t>
            </a:r>
            <a:r>
              <a:t> одного изображения — 300-500мс</a:t>
            </a:r>
          </a:p>
        </p:txBody>
      </p:sp>
      <p:sp>
        <p:nvSpPr>
          <p:cNvPr id="500" name="Номер слайда 9"/>
          <p:cNvSpPr txBox="1">
            <a:spLocks noGrp="1"/>
          </p:cNvSpPr>
          <p:nvPr>
            <p:ph type="sldNum" sz="quarter" idx="4294967295"/>
          </p:nvPr>
        </p:nvSpPr>
        <p:spPr>
          <a:xfrm>
            <a:off x="11781390" y="6404292"/>
            <a:ext cx="262420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501" name="Треугольник 11"/>
          <p:cNvSpPr/>
          <p:nvPr/>
        </p:nvSpPr>
        <p:spPr>
          <a:xfrm rot="5400000">
            <a:off x="6247624" y="1790266"/>
            <a:ext cx="226578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502" name="Треугольник 12"/>
          <p:cNvSpPr/>
          <p:nvPr/>
        </p:nvSpPr>
        <p:spPr>
          <a:xfrm rot="5400000">
            <a:off x="6247623" y="2609119"/>
            <a:ext cx="226579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503" name="Треугольник 19"/>
          <p:cNvSpPr/>
          <p:nvPr/>
        </p:nvSpPr>
        <p:spPr>
          <a:xfrm rot="5400000">
            <a:off x="6247623" y="3427972"/>
            <a:ext cx="226579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504" name="Треугольник 20"/>
          <p:cNvSpPr/>
          <p:nvPr/>
        </p:nvSpPr>
        <p:spPr>
          <a:xfrm rot="5400000">
            <a:off x="6247623" y="4260037"/>
            <a:ext cx="226578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6ABB78-273D-D8E1-AF44-FEB27322A45B}"/>
              </a:ext>
            </a:extLst>
          </p:cNvPr>
          <p:cNvGrpSpPr/>
          <p:nvPr/>
        </p:nvGrpSpPr>
        <p:grpSpPr>
          <a:xfrm>
            <a:off x="1836701" y="2521351"/>
            <a:ext cx="2027686" cy="1805500"/>
            <a:chOff x="8844372" y="750291"/>
            <a:chExt cx="2530301" cy="2530301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956EFCA2-3B1E-D35D-FABA-E90377208EB1}"/>
                </a:ext>
              </a:extLst>
            </p:cNvPr>
            <p:cNvSpPr/>
            <p:nvPr/>
          </p:nvSpPr>
          <p:spPr>
            <a:xfrm>
              <a:off x="8844372" y="750291"/>
              <a:ext cx="2530301" cy="2530301"/>
            </a:xfrm>
            <a:prstGeom prst="ellipse">
              <a:avLst/>
            </a:prstGeom>
            <a:gradFill flip="none" rotWithShape="1">
              <a:gsLst>
                <a:gs pos="0">
                  <a:srgbClr val="E97AEE">
                    <a:alpha val="52000"/>
                  </a:srgbClr>
                </a:gs>
                <a:gs pos="78000">
                  <a:srgbClr val="310F53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FACB61C0-47F8-8661-0833-145A62FB0907}"/>
                </a:ext>
              </a:extLst>
            </p:cNvPr>
            <p:cNvGrpSpPr/>
            <p:nvPr/>
          </p:nvGrpSpPr>
          <p:grpSpPr>
            <a:xfrm>
              <a:off x="8844372" y="1313720"/>
              <a:ext cx="2530301" cy="1712610"/>
              <a:chOff x="8844372" y="1313720"/>
              <a:chExt cx="2530301" cy="17126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79F74-78B9-1E5E-5F7A-C3FAD28172A0}"/>
                  </a:ext>
                </a:extLst>
              </p:cNvPr>
              <p:cNvSpPr txBox="1"/>
              <p:nvPr/>
            </p:nvSpPr>
            <p:spPr>
              <a:xfrm>
                <a:off x="8844372" y="1313720"/>
                <a:ext cx="2530301" cy="99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TTFirsNeue-Regular" panose="02000503030000020004" pitchFamily="2" charset="-52"/>
                  </a:rPr>
                  <a:t>map@0.5-0.95</a:t>
                </a:r>
              </a:p>
              <a:p>
                <a:pPr algn="ctr"/>
                <a:endParaRPr lang="ru-RU" sz="2000" dirty="0">
                  <a:solidFill>
                    <a:schemeClr val="bg1"/>
                  </a:solidFill>
                  <a:latin typeface="TTFirsNeue-Regular" panose="02000503030000020004" pitchFamily="2" charset="-52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C976F1-BD38-D2E7-A450-80EC88F064D7}"/>
                  </a:ext>
                </a:extLst>
              </p:cNvPr>
              <p:cNvSpPr txBox="1"/>
              <p:nvPr/>
            </p:nvSpPr>
            <p:spPr>
              <a:xfrm>
                <a:off x="8844372" y="1732337"/>
                <a:ext cx="2530301" cy="1293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5400" dirty="0">
                    <a:solidFill>
                      <a:srgbClr val="E97AEE"/>
                    </a:solidFill>
                    <a:latin typeface="TTFirsNeue-Regular" panose="02000503030000020004" pitchFamily="2" charset="-52"/>
                  </a:rPr>
                  <a:t>0.</a:t>
                </a:r>
                <a:r>
                  <a:rPr lang="en-US" sz="5400" dirty="0">
                    <a:solidFill>
                      <a:srgbClr val="E97AEE"/>
                    </a:solidFill>
                    <a:latin typeface="TTFirsNeue-Regular" panose="02000503030000020004" pitchFamily="2" charset="-52"/>
                  </a:rPr>
                  <a:t>84</a:t>
                </a:r>
                <a:endParaRPr lang="ru-RU" sz="5400" dirty="0">
                  <a:solidFill>
                    <a:srgbClr val="E97AEE"/>
                  </a:solidFill>
                  <a:latin typeface="TTFirsNeue-Regular" panose="02000503030000020004" pitchFamily="2" charset="-52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Номер слайда 6"/>
          <p:cNvSpPr txBox="1">
            <a:spLocks noGrp="1"/>
          </p:cNvSpPr>
          <p:nvPr>
            <p:ph type="sldNum" sz="quarter" idx="2"/>
          </p:nvPr>
        </p:nvSpPr>
        <p:spPr>
          <a:xfrm>
            <a:off x="11556239" y="6404300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528" name="Заголовок 1"/>
          <p:cNvSpPr txBox="1">
            <a:spLocks noGrp="1"/>
          </p:cNvSpPr>
          <p:nvPr>
            <p:ph type="title"/>
          </p:nvPr>
        </p:nvSpPr>
        <p:spPr>
          <a:xfrm>
            <a:off x="372682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Предсказание </a:t>
            </a:r>
          </a:p>
        </p:txBody>
      </p:sp>
      <p:pic>
        <p:nvPicPr>
          <p:cNvPr id="529" name="Рисунок 2" descr="Рисунок 2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3417" b="3417"/>
          <a:stretch>
            <a:fillRect/>
          </a:stretch>
        </p:blipFill>
        <p:spPr>
          <a:xfrm>
            <a:off x="7440146" y="2940050"/>
            <a:ext cx="4405778" cy="3078480"/>
          </a:xfrm>
          <a:prstGeom prst="rect">
            <a:avLst/>
          </a:prstGeom>
        </p:spPr>
      </p:pic>
      <p:pic>
        <p:nvPicPr>
          <p:cNvPr id="531" name="Рисунок 4" descr="Рисунок 4"/>
          <p:cNvPicPr>
            <a:picLocks noGrp="1" noChangeAspect="1"/>
          </p:cNvPicPr>
          <p:nvPr>
            <p:ph type="pic" idx="23"/>
          </p:nvPr>
        </p:nvPicPr>
        <p:blipFill>
          <a:blip r:embed="rId3"/>
          <a:srcRect t="3842" b="18032"/>
          <a:stretch>
            <a:fillRect/>
          </a:stretch>
        </p:blipFill>
        <p:spPr>
          <a:xfrm>
            <a:off x="346074" y="1016000"/>
            <a:ext cx="6784175" cy="39751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-52"/>
              </a:rPr>
              <a:t>Backend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7353C0-B50A-5EAB-0545-5EDF55E9F2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41" y="2022933"/>
            <a:ext cx="2812133" cy="2812133"/>
          </a:xfrm>
          <a:prstGeom prst="rect">
            <a:avLst/>
          </a:prstGeom>
        </p:spPr>
      </p:pic>
      <p:sp>
        <p:nvSpPr>
          <p:cNvPr id="18" name="Текст 6">
            <a:extLst>
              <a:ext uri="{FF2B5EF4-FFF2-40B4-BE49-F238E27FC236}">
                <a16:creationId xmlns:a16="http://schemas.microsoft.com/office/drawing/2014/main" id="{5D671FB0-C922-59AC-7AE9-819006400AF8}"/>
              </a:ext>
            </a:extLst>
          </p:cNvPr>
          <p:cNvSpPr txBox="1">
            <a:spLocks/>
          </p:cNvSpPr>
          <p:nvPr/>
        </p:nvSpPr>
        <p:spPr>
          <a:xfrm>
            <a:off x="6400800" y="1796355"/>
            <a:ext cx="5232400" cy="3331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0" marR="0" indent="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1pPr>
            <a:lvl2pPr marL="458181" marR="0" indent="-168802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2pPr>
            <a:lvl3pPr marL="803827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3pPr>
            <a:lvl4pPr marL="1093204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4pPr>
            <a:lvl5pPr marL="1382582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5pPr>
            <a:lvl6pPr marL="1631036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6pPr>
            <a:lvl7pPr marL="1920415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7pPr>
            <a:lvl8pPr marL="2209794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8pPr>
            <a:lvl9pPr marL="2499172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ru-RU" sz="1800" dirty="0"/>
              <a:t>Выбрали </a:t>
            </a:r>
            <a:r>
              <a:rPr lang="ru-RU" sz="1800" b="1" dirty="0"/>
              <a:t>ASP.NET Core (.NET)</a:t>
            </a:r>
            <a:r>
              <a:rPr lang="ru-RU" sz="1800" dirty="0"/>
              <a:t> для бэкенда, потому что это промышленно зрелая, высокопроизводительная и хорошо интегрируемая платформа для сервисов уровня </a:t>
            </a:r>
            <a:r>
              <a:rPr lang="ru-RU" sz="1800" dirty="0" err="1"/>
              <a:t>enterprise</a:t>
            </a:r>
            <a:r>
              <a:rPr lang="ru-RU" sz="1800" dirty="0"/>
              <a:t>;</a:t>
            </a:r>
          </a:p>
          <a:p>
            <a:pPr hangingPunct="1">
              <a:lnSpc>
                <a:spcPct val="150000"/>
              </a:lnSpc>
            </a:pPr>
            <a:r>
              <a:rPr lang="ru-RU" sz="1800" dirty="0"/>
              <a:t>Она отлично подходит для построения REST/</a:t>
            </a:r>
            <a:r>
              <a:rPr lang="ru-RU" sz="1800" dirty="0" err="1"/>
              <a:t>gRPC</a:t>
            </a:r>
            <a:r>
              <a:rPr lang="ru-RU" sz="1800" dirty="0"/>
              <a:t> API, обеспечивает простой экспорт </a:t>
            </a:r>
            <a:r>
              <a:rPr lang="ru-RU" sz="1800" dirty="0" err="1"/>
              <a:t>OpenAPI</a:t>
            </a:r>
            <a:r>
              <a:rPr lang="ru-RU" sz="1800" dirty="0"/>
              <a:t>/</a:t>
            </a:r>
            <a:r>
              <a:rPr lang="ru-RU" sz="1800" dirty="0" err="1"/>
              <a:t>Swagger</a:t>
            </a:r>
            <a:r>
              <a:rPr lang="ru-RU" sz="1800" dirty="0"/>
              <a:t> и надежную аутентификацию/авторизацию.</a:t>
            </a:r>
          </a:p>
        </p:txBody>
      </p:sp>
      <p:sp>
        <p:nvSpPr>
          <p:cNvPr id="19" name="Треугольник 19">
            <a:extLst>
              <a:ext uri="{FF2B5EF4-FFF2-40B4-BE49-F238E27FC236}">
                <a16:creationId xmlns:a16="http://schemas.microsoft.com/office/drawing/2014/main" id="{6FF71E11-03CB-B102-42F8-1E9723EF7047}"/>
              </a:ext>
            </a:extLst>
          </p:cNvPr>
          <p:cNvSpPr/>
          <p:nvPr/>
        </p:nvSpPr>
        <p:spPr>
          <a:xfrm rot="5400000">
            <a:off x="5873293" y="191351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5BE1C-3395-FF80-2FA0-8DF00191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AEED4B-4CF7-E776-B418-9F474262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-52"/>
              </a:rPr>
              <a:t>Frontend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6AAFF19-5A8C-F8A8-9AF7-347D5F18BB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BF0125-4582-1481-D162-74B741B110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485900"/>
            <a:ext cx="5775824" cy="3850549"/>
          </a:xfrm>
          <a:prstGeom prst="rect">
            <a:avLst/>
          </a:prstGeom>
        </p:spPr>
      </p:pic>
      <p:sp>
        <p:nvSpPr>
          <p:cNvPr id="17" name="Текст 6">
            <a:extLst>
              <a:ext uri="{FF2B5EF4-FFF2-40B4-BE49-F238E27FC236}">
                <a16:creationId xmlns:a16="http://schemas.microsoft.com/office/drawing/2014/main" id="{433DBD29-A1FB-4712-1D77-1CE7D9E74D5A}"/>
              </a:ext>
            </a:extLst>
          </p:cNvPr>
          <p:cNvSpPr txBox="1">
            <a:spLocks/>
          </p:cNvSpPr>
          <p:nvPr/>
        </p:nvSpPr>
        <p:spPr>
          <a:xfrm>
            <a:off x="6400800" y="1796355"/>
            <a:ext cx="5232400" cy="3331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1pPr>
            <a:lvl2pPr marL="458181" marR="0" indent="-168802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2pPr>
            <a:lvl3pPr marL="803827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3pPr>
            <a:lvl4pPr marL="1093204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4pPr>
            <a:lvl5pPr marL="1382582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5pPr>
            <a:lvl6pPr marL="1631036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6pPr>
            <a:lvl7pPr marL="1920415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7pPr>
            <a:lvl8pPr marL="2209794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8pPr>
            <a:lvl9pPr marL="2499172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ru-RU" sz="1800" b="1" dirty="0" err="1"/>
              <a:t>React</a:t>
            </a:r>
            <a:r>
              <a:rPr lang="ru-RU" sz="1800" dirty="0"/>
              <a:t>: компонентная модель позволяет быстро собирать предсказуемый UX, легко масштабировать интерфейс и повторно использовать UI-компоненты; богатая экосистема (</a:t>
            </a:r>
            <a:r>
              <a:rPr lang="ru-RU" sz="1800" dirty="0" err="1"/>
              <a:t>router</a:t>
            </a:r>
            <a:r>
              <a:rPr lang="ru-RU" sz="1800" dirty="0"/>
              <a:t>, </a:t>
            </a:r>
            <a:r>
              <a:rPr lang="ru-RU" sz="1800" dirty="0" err="1"/>
              <a:t>state-management</a:t>
            </a:r>
            <a:r>
              <a:rPr lang="ru-RU" sz="1800" dirty="0"/>
              <a:t>, </a:t>
            </a:r>
            <a:r>
              <a:rPr lang="ru-RU" sz="1800" dirty="0" err="1"/>
              <a:t>test</a:t>
            </a:r>
            <a:r>
              <a:rPr lang="ru-RU" sz="1800" dirty="0"/>
              <a:t> </a:t>
            </a:r>
            <a:r>
              <a:rPr lang="ru-RU" sz="1800" dirty="0" err="1"/>
              <a:t>utils</a:t>
            </a:r>
            <a:r>
              <a:rPr lang="ru-RU" sz="1800" dirty="0"/>
              <a:t>) ускоряет разработку и поддержку.</a:t>
            </a:r>
          </a:p>
        </p:txBody>
      </p:sp>
      <p:sp>
        <p:nvSpPr>
          <p:cNvPr id="18" name="Треугольник 19">
            <a:extLst>
              <a:ext uri="{FF2B5EF4-FFF2-40B4-BE49-F238E27FC236}">
                <a16:creationId xmlns:a16="http://schemas.microsoft.com/office/drawing/2014/main" id="{A52B508A-74F1-B11C-8FBA-0A2D5163565E}"/>
              </a:ext>
            </a:extLst>
          </p:cNvPr>
          <p:cNvSpPr/>
          <p:nvPr/>
        </p:nvSpPr>
        <p:spPr>
          <a:xfrm rot="5400000">
            <a:off x="5873293" y="191351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84388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CB078-7917-DAD8-B5C3-2CE7B51DB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BB652DB-BF1C-4E25-D098-A8069B92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-52"/>
              </a:rPr>
              <a:t>Frontend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01CAD14-92ED-D604-E290-CC4A2558C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2641B3-FED1-F934-D244-070C29F2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89" y="1066800"/>
            <a:ext cx="3824711" cy="34404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024143-F4AD-7045-56FF-EC7B277F9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2675"/>
            <a:ext cx="4271127" cy="34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9506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41DC9-4ACE-A425-401D-34736417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Предложения по развитию</a:t>
            </a:r>
          </a:p>
        </p:txBody>
      </p:sp>
      <p:sp>
        <p:nvSpPr>
          <p:cNvPr id="46" name="Текст 6">
            <a:extLst>
              <a:ext uri="{FF2B5EF4-FFF2-40B4-BE49-F238E27FC236}">
                <a16:creationId xmlns:a16="http://schemas.microsoft.com/office/drawing/2014/main" id="{CB8FE39F-793C-0344-ECBB-F2E71817917D}"/>
              </a:ext>
            </a:extLst>
          </p:cNvPr>
          <p:cNvSpPr txBox="1">
            <a:spLocks/>
          </p:cNvSpPr>
          <p:nvPr/>
        </p:nvSpPr>
        <p:spPr>
          <a:xfrm>
            <a:off x="1193798" y="2696611"/>
            <a:ext cx="6559551" cy="71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0" marR="0" indent="0" algn="ctr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chemeClr val="accent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1pPr>
            <a:lvl2pPr marL="458181" marR="0" indent="-168802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2pPr>
            <a:lvl3pPr marL="803827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3pPr>
            <a:lvl4pPr marL="1093204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4pPr>
            <a:lvl5pPr marL="1382582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5pPr>
            <a:lvl6pPr marL="1631036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6pPr>
            <a:lvl7pPr marL="1920415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7pPr>
            <a:lvl8pPr marL="2209794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8pPr>
            <a:lvl9pPr marL="2499172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 hangingPunct="1"/>
            <a:r>
              <a:rPr lang="ru-RU" sz="2400" dirty="0"/>
              <a:t>Использование магнитных пропусков для авторизации в сервисе</a:t>
            </a:r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BF2F2376-2220-AAFB-CD2C-6DF866AEA4E7}"/>
              </a:ext>
            </a:extLst>
          </p:cNvPr>
          <p:cNvSpPr txBox="1">
            <a:spLocks/>
          </p:cNvSpPr>
          <p:nvPr/>
        </p:nvSpPr>
        <p:spPr>
          <a:xfrm>
            <a:off x="1193799" y="3934811"/>
            <a:ext cx="6559550" cy="712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0" marR="0" indent="0" algn="ctr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chemeClr val="accent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1pPr>
            <a:lvl2pPr marL="458181" marR="0" indent="-168802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2pPr>
            <a:lvl3pPr marL="803827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3pPr>
            <a:lvl4pPr marL="1093204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4pPr>
            <a:lvl5pPr marL="1382582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5pPr>
            <a:lvl6pPr marL="1631036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6pPr>
            <a:lvl7pPr marL="1920415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7pPr>
            <a:lvl8pPr marL="2209794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8pPr>
            <a:lvl9pPr marL="2499172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 hangingPunct="1"/>
            <a:r>
              <a:rPr lang="ru-RU" sz="2400" dirty="0"/>
              <a:t>Реализация работы сервиса в виде терминала самообслуживания</a:t>
            </a:r>
          </a:p>
        </p:txBody>
      </p:sp>
      <p:sp>
        <p:nvSpPr>
          <p:cNvPr id="49" name="Треугольник 12">
            <a:extLst>
              <a:ext uri="{FF2B5EF4-FFF2-40B4-BE49-F238E27FC236}">
                <a16:creationId xmlns:a16="http://schemas.microsoft.com/office/drawing/2014/main" id="{EF39D428-5E93-79FD-92E9-2E19F10C0538}"/>
              </a:ext>
            </a:extLst>
          </p:cNvPr>
          <p:cNvSpPr/>
          <p:nvPr/>
        </p:nvSpPr>
        <p:spPr>
          <a:xfrm rot="5400000">
            <a:off x="627873" y="1637569"/>
            <a:ext cx="226579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50" name="Треугольник 19">
            <a:extLst>
              <a:ext uri="{FF2B5EF4-FFF2-40B4-BE49-F238E27FC236}">
                <a16:creationId xmlns:a16="http://schemas.microsoft.com/office/drawing/2014/main" id="{D8110B52-2B68-3996-01FC-796E0F835CA0}"/>
              </a:ext>
            </a:extLst>
          </p:cNvPr>
          <p:cNvSpPr/>
          <p:nvPr/>
        </p:nvSpPr>
        <p:spPr>
          <a:xfrm rot="5400000">
            <a:off x="627873" y="2700482"/>
            <a:ext cx="226579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51" name="Треугольник 20">
            <a:extLst>
              <a:ext uri="{FF2B5EF4-FFF2-40B4-BE49-F238E27FC236}">
                <a16:creationId xmlns:a16="http://schemas.microsoft.com/office/drawing/2014/main" id="{58B542A9-B959-E99A-5980-139EA68DB485}"/>
              </a:ext>
            </a:extLst>
          </p:cNvPr>
          <p:cNvSpPr/>
          <p:nvPr/>
        </p:nvSpPr>
        <p:spPr>
          <a:xfrm rot="5400000">
            <a:off x="627873" y="3938682"/>
            <a:ext cx="226578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53" name="Текст 6">
            <a:extLst>
              <a:ext uri="{FF2B5EF4-FFF2-40B4-BE49-F238E27FC236}">
                <a16:creationId xmlns:a16="http://schemas.microsoft.com/office/drawing/2014/main" id="{E3F4467D-4934-9A5B-24E7-F09E960852E8}"/>
              </a:ext>
            </a:extLst>
          </p:cNvPr>
          <p:cNvSpPr txBox="1">
            <a:spLocks/>
          </p:cNvSpPr>
          <p:nvPr/>
        </p:nvSpPr>
        <p:spPr>
          <a:xfrm>
            <a:off x="1193799" y="1617253"/>
            <a:ext cx="6559551" cy="71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ctr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chemeClr val="accent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1pPr>
            <a:lvl2pPr marL="458181" marR="0" indent="-168802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2pPr>
            <a:lvl3pPr marL="803827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3pPr>
            <a:lvl4pPr marL="1093204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4pPr>
            <a:lvl5pPr marL="1382582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5pPr>
            <a:lvl6pPr marL="1631036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6pPr>
            <a:lvl7pPr marL="1920415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7pPr>
            <a:lvl8pPr marL="2209794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8pPr>
            <a:lvl9pPr marL="2499172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 hangingPunct="1"/>
            <a:r>
              <a:rPr lang="ru-RU" sz="2400" dirty="0"/>
              <a:t>Увеличение количества фотографий для обучения модели</a:t>
            </a:r>
          </a:p>
        </p:txBody>
      </p:sp>
    </p:spTree>
    <p:extLst>
      <p:ext uri="{BB962C8B-B14F-4D97-AF65-F5344CB8AC3E}">
        <p14:creationId xmlns:p14="http://schemas.microsoft.com/office/powerpoint/2010/main" val="9249762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B04E8-D745-F023-D862-3D16F26B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89E9586C-C8D1-4F67-4DA7-FE2BD4E705F0}"/>
              </a:ext>
            </a:extLst>
          </p:cNvPr>
          <p:cNvSpPr/>
          <p:nvPr/>
        </p:nvSpPr>
        <p:spPr>
          <a:xfrm>
            <a:off x="117991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rgbClr val="FFD6E3"/>
                </a:solidFill>
                <a:latin typeface="Montserrat" panose="00000500000000000000" pitchFamily="2" charset="-52"/>
              </a:rPr>
              <a:t>Павел</a:t>
            </a:r>
          </a:p>
          <a:p>
            <a:pPr algn="ctr"/>
            <a:r>
              <a:rPr lang="ru-RU" b="1" dirty="0">
                <a:solidFill>
                  <a:srgbClr val="FFD6E3"/>
                </a:solidFill>
                <a:latin typeface="Montserrat" panose="00000500000000000000" pitchFamily="2" charset="-52"/>
              </a:rPr>
              <a:t>Биглер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54908236-22FE-B530-6979-C288E1CC2097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err="1">
                <a:solidFill>
                  <a:schemeClr val="accent2"/>
                </a:solidFill>
                <a:latin typeface="Montserrat" panose="00000500000000000000" pitchFamily="2" charset="-52"/>
              </a:rPr>
              <a:t>Ислом</a:t>
            </a:r>
            <a:endParaRPr lang="ru-RU" b="1" dirty="0">
              <a:solidFill>
                <a:schemeClr val="accent2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b="1" dirty="0">
                <a:solidFill>
                  <a:schemeClr val="accent2"/>
                </a:solidFill>
                <a:latin typeface="Montserrat" panose="00000500000000000000" pitchFamily="2" charset="-52"/>
              </a:rPr>
              <a:t>Алиев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251C79E-CE17-DA10-E509-95BB072874A0}"/>
              </a:ext>
            </a:extLst>
          </p:cNvPr>
          <p:cNvSpPr/>
          <p:nvPr/>
        </p:nvSpPr>
        <p:spPr>
          <a:xfrm>
            <a:off x="9021300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  <a:latin typeface="Montserrat" panose="00000500000000000000" pitchFamily="2" charset="-52"/>
              </a:rPr>
              <a:t>Виталий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  <a:latin typeface="Montserrat" panose="00000500000000000000" pitchFamily="2" charset="-52"/>
              </a:rPr>
              <a:t>Багаутдинов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9AD59B2-292C-AA93-3A6F-6C820617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0A773B6-AF2F-862E-79D8-ECC17CD0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sz="1800" dirty="0"/>
              <a:t>«Не знающие побед»</a:t>
            </a:r>
            <a:endParaRPr lang="ru-RU" dirty="0">
              <a:latin typeface="+mn-lt"/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797687B-C0CB-5620-612C-C08C190499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256888" y="4264316"/>
            <a:ext cx="1843581" cy="1576498"/>
          </a:xfrm>
        </p:spPr>
        <p:txBody>
          <a:bodyPr/>
          <a:lstStyle/>
          <a:p>
            <a:r>
              <a:rPr lang="en-US" dirty="0"/>
              <a:t>Backend</a:t>
            </a:r>
            <a:endParaRPr lang="ru-RU" dirty="0"/>
          </a:p>
          <a:p>
            <a:r>
              <a:rPr lang="en-US" dirty="0"/>
              <a:t>@PavkaBP</a:t>
            </a:r>
            <a:endParaRPr lang="ru-RU" dirty="0"/>
          </a:p>
          <a:p>
            <a:r>
              <a:rPr lang="en-US" dirty="0"/>
              <a:t>+79514861175</a:t>
            </a:r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9729D11-84D5-4DEC-589B-B453504BE5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en-US" dirty="0"/>
              <a:t>ML-engineer</a:t>
            </a:r>
            <a:endParaRPr lang="ru-RU" dirty="0"/>
          </a:p>
          <a:p>
            <a:r>
              <a:rPr lang="en-US" dirty="0"/>
              <a:t>@islomchick</a:t>
            </a:r>
            <a:endParaRPr lang="ru-RU" dirty="0"/>
          </a:p>
          <a:p>
            <a:r>
              <a:rPr lang="en-US" dirty="0"/>
              <a:t>+79774393134</a:t>
            </a:r>
            <a:endParaRPr lang="ru-RU" dirty="0"/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5530CEAE-026B-DC91-5EB5-3A0CCEE1600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47350" y="4264316"/>
            <a:ext cx="1843581" cy="1576498"/>
          </a:xfrm>
        </p:spPr>
        <p:txBody>
          <a:bodyPr/>
          <a:lstStyle/>
          <a:p>
            <a:r>
              <a:rPr lang="en-US" dirty="0"/>
              <a:t>Frontend</a:t>
            </a:r>
            <a:endParaRPr lang="ru-RU" dirty="0"/>
          </a:p>
          <a:p>
            <a:r>
              <a:rPr lang="en-US" dirty="0"/>
              <a:t>@VitaliyMantis</a:t>
            </a:r>
            <a:endParaRPr lang="ru-RU" dirty="0"/>
          </a:p>
          <a:p>
            <a:r>
              <a:rPr lang="en-US" dirty="0"/>
              <a:t>+79034839690</a:t>
            </a:r>
            <a:endParaRPr lang="ru-RU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08AC7F4-CE6D-3547-9344-9CFA57E647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b="24888"/>
          <a:stretch>
            <a:fillRect/>
          </a:stretch>
        </p:blipFill>
        <p:spPr>
          <a:xfrm>
            <a:off x="9070622" y="1261747"/>
            <a:ext cx="1869631" cy="1956316"/>
          </a:xfrm>
          <a:prstGeom prst="flowChartConnector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02E1DCF-2574-4506-956E-0E425491F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0" t="21515" r="23232" b="45126"/>
          <a:stretch>
            <a:fillRect/>
          </a:stretch>
        </p:blipFill>
        <p:spPr>
          <a:xfrm>
            <a:off x="5173052" y="1261747"/>
            <a:ext cx="1869631" cy="1956316"/>
          </a:xfrm>
          <a:prstGeom prst="flowChartConnector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BDFAC81-A902-5886-489B-F680A5885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7" t="37324" r="7582" b="37324"/>
          <a:stretch>
            <a:fillRect/>
          </a:stretch>
        </p:blipFill>
        <p:spPr>
          <a:xfrm>
            <a:off x="1243862" y="1261747"/>
            <a:ext cx="1869631" cy="195631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7025138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Прямоугольник с двумя учесеченными противолежащими углами 3"/>
          <p:cNvSpPr/>
          <p:nvPr/>
        </p:nvSpPr>
        <p:spPr>
          <a:xfrm>
            <a:off x="6112698" y="1533325"/>
            <a:ext cx="5744339" cy="1821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69" y="0"/>
                </a:lnTo>
                <a:lnTo>
                  <a:pt x="21600" y="1721"/>
                </a:lnTo>
                <a:lnTo>
                  <a:pt x="21600" y="21600"/>
                </a:lnTo>
                <a:lnTo>
                  <a:pt x="431" y="21600"/>
                </a:lnTo>
                <a:lnTo>
                  <a:pt x="0" y="198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19050">
            <a:solidFill>
              <a:schemeClr val="accent2">
                <a:hueOff val="1141463"/>
                <a:satOff val="-100000"/>
                <a:lumOff val="8039"/>
                <a:alpha val="47000"/>
              </a:schemeClr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379" name="Текст 8"/>
          <p:cNvSpPr txBox="1"/>
          <p:nvPr/>
        </p:nvSpPr>
        <p:spPr>
          <a:xfrm>
            <a:off x="6901404" y="2233380"/>
            <a:ext cx="4118087" cy="947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578754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F2F2F2"/>
                </a:solidFill>
              </a:defRPr>
            </a:pPr>
            <a:r>
              <a:rPr lang="ru-RU" dirty="0"/>
              <a:t>Сервис для автоматизации приёма и выдачи инструментов авиаинженерам на базе машинного обучения и компьютерного зрения</a:t>
            </a:r>
          </a:p>
        </p:txBody>
      </p:sp>
      <p:sp>
        <p:nvSpPr>
          <p:cNvPr id="380" name="Текст 8"/>
          <p:cNvSpPr txBox="1"/>
          <p:nvPr/>
        </p:nvSpPr>
        <p:spPr>
          <a:xfrm>
            <a:off x="7395552" y="1763437"/>
            <a:ext cx="3104026" cy="479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578754">
              <a:lnSpc>
                <a:spcPct val="90000"/>
              </a:lnSpc>
              <a:spcBef>
                <a:spcPts val="600"/>
              </a:spcBef>
              <a:defRPr sz="1400" b="1">
                <a:solidFill>
                  <a:schemeClr val="accent2"/>
                </a:solidFill>
              </a:defRPr>
            </a:lvl1pPr>
          </a:lstStyle>
          <a:p>
            <a:r>
              <a:rPr dirty="0" err="1"/>
              <a:t>Наименование</a:t>
            </a:r>
            <a:r>
              <a:rPr dirty="0"/>
              <a:t> </a:t>
            </a:r>
            <a:r>
              <a:rPr dirty="0" err="1"/>
              <a:t>задачи</a:t>
            </a:r>
            <a:r>
              <a:rPr dirty="0"/>
              <a:t>:</a:t>
            </a:r>
          </a:p>
        </p:txBody>
      </p:sp>
      <p:sp>
        <p:nvSpPr>
          <p:cNvPr id="381" name="Прямоугольник с двумя учесеченными противолежащими углами 6"/>
          <p:cNvSpPr/>
          <p:nvPr/>
        </p:nvSpPr>
        <p:spPr>
          <a:xfrm>
            <a:off x="337220" y="3072579"/>
            <a:ext cx="5364426" cy="268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52" y="0"/>
                </a:lnTo>
                <a:lnTo>
                  <a:pt x="21600" y="1290"/>
                </a:lnTo>
                <a:lnTo>
                  <a:pt x="21600" y="21600"/>
                </a:lnTo>
                <a:lnTo>
                  <a:pt x="448" y="21600"/>
                </a:lnTo>
                <a:lnTo>
                  <a:pt x="0" y="20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19050">
            <a:solidFill>
              <a:schemeClr val="accent2">
                <a:hueOff val="1141463"/>
                <a:satOff val="-100000"/>
                <a:lumOff val="8039"/>
                <a:alpha val="47000"/>
              </a:schemeClr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382" name="Текст 8"/>
          <p:cNvSpPr txBox="1"/>
          <p:nvPr/>
        </p:nvSpPr>
        <p:spPr>
          <a:xfrm>
            <a:off x="592368" y="3933083"/>
            <a:ext cx="4854127" cy="165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578754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F2F2F2"/>
                </a:solidFill>
              </a:defRPr>
            </a:lvl1pPr>
          </a:lstStyle>
          <a:p>
            <a:r>
              <a:rPr dirty="0" err="1"/>
              <a:t>Внедрение</a:t>
            </a:r>
            <a:r>
              <a:rPr dirty="0"/>
              <a:t> SOTA </a:t>
            </a:r>
            <a:r>
              <a:rPr dirty="0" err="1"/>
              <a:t>модели</a:t>
            </a:r>
            <a:r>
              <a:rPr dirty="0"/>
              <a:t> и </a:t>
            </a:r>
            <a:r>
              <a:rPr dirty="0" err="1"/>
              <a:t>современный</a:t>
            </a:r>
            <a:r>
              <a:rPr dirty="0"/>
              <a:t> </a:t>
            </a:r>
            <a:r>
              <a:rPr dirty="0" err="1"/>
              <a:t>решений</a:t>
            </a:r>
            <a:r>
              <a:rPr dirty="0"/>
              <a:t> в </a:t>
            </a:r>
            <a:r>
              <a:rPr dirty="0" err="1"/>
              <a:t>области</a:t>
            </a:r>
            <a:r>
              <a:rPr dirty="0"/>
              <a:t> </a:t>
            </a:r>
            <a:r>
              <a:rPr dirty="0" err="1"/>
              <a:t>малых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, </a:t>
            </a:r>
            <a:r>
              <a:rPr dirty="0" err="1"/>
              <a:t>использование</a:t>
            </a:r>
            <a:r>
              <a:rPr dirty="0"/>
              <a:t> .NET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повышения</a:t>
            </a:r>
            <a:r>
              <a:rPr dirty="0"/>
              <a:t> </a:t>
            </a:r>
            <a:r>
              <a:rPr dirty="0" err="1"/>
              <a:t>скорости</a:t>
            </a:r>
            <a:r>
              <a:rPr dirty="0"/>
              <a:t> </a:t>
            </a:r>
            <a:r>
              <a:rPr dirty="0" err="1"/>
              <a:t>работы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и </a:t>
            </a:r>
            <a:r>
              <a:rPr dirty="0" err="1"/>
              <a:t>применение</a:t>
            </a:r>
            <a:r>
              <a:rPr dirty="0"/>
              <a:t> React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удобства</a:t>
            </a:r>
            <a:r>
              <a:rPr dirty="0"/>
              <a:t> и </a:t>
            </a:r>
            <a:r>
              <a:rPr dirty="0" err="1"/>
              <a:t>комфорта</a:t>
            </a:r>
            <a:r>
              <a:rPr dirty="0"/>
              <a:t> </a:t>
            </a:r>
            <a:r>
              <a:rPr dirty="0" err="1"/>
              <a:t>пользователей</a:t>
            </a:r>
            <a:r>
              <a:rPr dirty="0"/>
              <a:t>.</a:t>
            </a:r>
          </a:p>
        </p:txBody>
      </p:sp>
      <p:sp>
        <p:nvSpPr>
          <p:cNvPr id="383" name="Текст 8"/>
          <p:cNvSpPr txBox="1"/>
          <p:nvPr/>
        </p:nvSpPr>
        <p:spPr>
          <a:xfrm>
            <a:off x="1570065" y="3404175"/>
            <a:ext cx="2898735" cy="353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578754">
              <a:lnSpc>
                <a:spcPct val="90000"/>
              </a:lnSpc>
              <a:spcBef>
                <a:spcPts val="600"/>
              </a:spcBef>
              <a:defRPr sz="1400" b="1">
                <a:solidFill>
                  <a:schemeClr val="accent2"/>
                </a:solidFill>
              </a:defRPr>
            </a:lvl1pPr>
          </a:lstStyle>
          <a:p>
            <a:r>
              <a:rPr dirty="0" err="1"/>
              <a:t>Описание</a:t>
            </a:r>
            <a:r>
              <a:rPr dirty="0"/>
              <a:t> </a:t>
            </a:r>
            <a:r>
              <a:rPr dirty="0" err="1"/>
              <a:t>решения</a:t>
            </a:r>
            <a:r>
              <a:rPr dirty="0"/>
              <a:t>:</a:t>
            </a:r>
          </a:p>
        </p:txBody>
      </p:sp>
      <p:sp>
        <p:nvSpPr>
          <p:cNvPr id="384" name="Прямоугольник с двумя учесеченными противолежащими углами 9"/>
          <p:cNvSpPr/>
          <p:nvPr/>
        </p:nvSpPr>
        <p:spPr>
          <a:xfrm>
            <a:off x="6095999" y="3619076"/>
            <a:ext cx="5761039" cy="258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022" y="0"/>
                </a:lnTo>
                <a:lnTo>
                  <a:pt x="21600" y="1290"/>
                </a:lnTo>
                <a:lnTo>
                  <a:pt x="21600" y="21600"/>
                </a:lnTo>
                <a:lnTo>
                  <a:pt x="578" y="21600"/>
                </a:lnTo>
                <a:lnTo>
                  <a:pt x="0" y="20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19050">
            <a:solidFill>
              <a:schemeClr val="accent2">
                <a:hueOff val="1141463"/>
                <a:satOff val="-100000"/>
                <a:lumOff val="8039"/>
                <a:alpha val="47000"/>
              </a:schemeClr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385" name="Текст 8"/>
          <p:cNvSpPr txBox="1"/>
          <p:nvPr/>
        </p:nvSpPr>
        <p:spPr>
          <a:xfrm>
            <a:off x="6520502" y="4375229"/>
            <a:ext cx="4854127" cy="107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578754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F2F2F2"/>
                </a:solidFill>
              </a:defRPr>
            </a:lvl1pPr>
          </a:lstStyle>
          <a:p>
            <a:r>
              <a:rPr dirty="0" err="1"/>
              <a:t>Бесшовное</a:t>
            </a:r>
            <a:r>
              <a:rPr dirty="0"/>
              <a:t> </a:t>
            </a:r>
            <a:r>
              <a:rPr dirty="0" err="1"/>
              <a:t>внедрение</a:t>
            </a:r>
            <a:r>
              <a:rPr dirty="0"/>
              <a:t> </a:t>
            </a:r>
            <a:r>
              <a:rPr dirty="0" err="1"/>
              <a:t>нашего</a:t>
            </a:r>
            <a:r>
              <a:rPr dirty="0"/>
              <a:t> </a:t>
            </a:r>
            <a:r>
              <a:rPr dirty="0" err="1"/>
              <a:t>решения</a:t>
            </a:r>
            <a:r>
              <a:rPr dirty="0"/>
              <a:t> в </a:t>
            </a:r>
            <a:r>
              <a:rPr dirty="0" err="1"/>
              <a:t>систему</a:t>
            </a:r>
            <a:r>
              <a:rPr dirty="0"/>
              <a:t> </a:t>
            </a:r>
            <a:r>
              <a:rPr dirty="0" err="1"/>
              <a:t>ТОиР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уменьшения</a:t>
            </a:r>
            <a:r>
              <a:rPr dirty="0"/>
              <a:t> </a:t>
            </a:r>
            <a:r>
              <a:rPr dirty="0" err="1"/>
              <a:t>скорости</a:t>
            </a:r>
            <a:r>
              <a:rPr dirty="0"/>
              <a:t> </a:t>
            </a:r>
            <a:r>
              <a:rPr dirty="0" err="1"/>
              <a:t>выдачи</a:t>
            </a:r>
            <a:r>
              <a:rPr dirty="0"/>
              <a:t> </a:t>
            </a:r>
            <a:r>
              <a:rPr dirty="0" err="1"/>
              <a:t>инструментов</a:t>
            </a:r>
            <a:r>
              <a:rPr dirty="0"/>
              <a:t> </a:t>
            </a:r>
            <a:r>
              <a:rPr dirty="0" err="1"/>
              <a:t>инженерам</a:t>
            </a:r>
            <a:r>
              <a:rPr dirty="0"/>
              <a:t> и </a:t>
            </a:r>
            <a:r>
              <a:rPr dirty="0" err="1"/>
              <a:t>повышения</a:t>
            </a:r>
            <a:r>
              <a:rPr dirty="0"/>
              <a:t> </a:t>
            </a:r>
            <a:r>
              <a:rPr dirty="0" err="1"/>
              <a:t>безопасности</a:t>
            </a:r>
            <a:r>
              <a:rPr dirty="0"/>
              <a:t>.</a:t>
            </a:r>
          </a:p>
        </p:txBody>
      </p:sp>
      <p:sp>
        <p:nvSpPr>
          <p:cNvPr id="386" name="Текст 8"/>
          <p:cNvSpPr txBox="1"/>
          <p:nvPr/>
        </p:nvSpPr>
        <p:spPr>
          <a:xfrm>
            <a:off x="6209215" y="3846321"/>
            <a:ext cx="5538419" cy="528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578754">
              <a:lnSpc>
                <a:spcPct val="90000"/>
              </a:lnSpc>
              <a:spcBef>
                <a:spcPts val="600"/>
              </a:spcBef>
              <a:defRPr sz="1400" b="1">
                <a:solidFill>
                  <a:schemeClr val="accent2"/>
                </a:solidFill>
              </a:defRPr>
            </a:pPr>
            <a:r>
              <a:t>Как вы планируете дальше использовать </a:t>
            </a:r>
            <a:br/>
            <a:r>
              <a:t>или развивать ваше решение:</a:t>
            </a:r>
          </a:p>
        </p:txBody>
      </p:sp>
      <p:sp>
        <p:nvSpPr>
          <p:cNvPr id="387" name="Прямоугольник с двумя учесеченными противолежащими углами 12"/>
          <p:cNvSpPr/>
          <p:nvPr/>
        </p:nvSpPr>
        <p:spPr>
          <a:xfrm>
            <a:off x="371213" y="1028031"/>
            <a:ext cx="5364426" cy="1576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094" y="0"/>
                </a:lnTo>
                <a:lnTo>
                  <a:pt x="21600" y="1721"/>
                </a:lnTo>
                <a:lnTo>
                  <a:pt x="21600" y="21600"/>
                </a:lnTo>
                <a:lnTo>
                  <a:pt x="506" y="21600"/>
                </a:lnTo>
                <a:lnTo>
                  <a:pt x="0" y="198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19050">
            <a:solidFill>
              <a:schemeClr val="accent2">
                <a:hueOff val="1141463"/>
                <a:satOff val="-100000"/>
                <a:lumOff val="8039"/>
                <a:alpha val="47000"/>
              </a:schemeClr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388" name="Текст 8"/>
          <p:cNvSpPr txBox="1"/>
          <p:nvPr/>
        </p:nvSpPr>
        <p:spPr>
          <a:xfrm>
            <a:off x="748273" y="1495848"/>
            <a:ext cx="4257374" cy="101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44687" indent="-144687" defTabSz="57875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Char char="▪"/>
              <a:defRPr sz="1400">
                <a:solidFill>
                  <a:srgbClr val="F2F2F2"/>
                </a:solidFill>
              </a:defRPr>
            </a:pPr>
            <a:r>
              <a:rPr lang="ru-RU" dirty="0"/>
              <a:t>Москва, Санкт-Петербург</a:t>
            </a:r>
          </a:p>
          <a:p>
            <a:pPr marL="144687" indent="-144687" defTabSz="57875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Char char="▪"/>
              <a:defRPr sz="1400">
                <a:solidFill>
                  <a:srgbClr val="F2F2F2"/>
                </a:solidFill>
              </a:defRPr>
            </a:pPr>
            <a:r>
              <a:rPr lang="ru-RU" dirty="0"/>
              <a:t>3 человека</a:t>
            </a:r>
          </a:p>
          <a:p>
            <a:pPr marL="144687" indent="-144687" defTabSz="578754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Char char="▪"/>
              <a:defRPr sz="1400">
                <a:solidFill>
                  <a:srgbClr val="F2F2F2"/>
                </a:solidFill>
              </a:defRPr>
            </a:pPr>
            <a:r>
              <a:rPr lang="ru-RU" dirty="0" err="1"/>
              <a:t>Ислом</a:t>
            </a:r>
            <a:r>
              <a:rPr lang="ru-RU" dirty="0"/>
              <a:t> Алиев</a:t>
            </a:r>
            <a:r>
              <a:rPr lang="en-US" dirty="0"/>
              <a:t> -</a:t>
            </a:r>
            <a:r>
              <a:rPr lang="ru-RU" dirty="0"/>
              <a:t> капитан</a:t>
            </a:r>
          </a:p>
        </p:txBody>
      </p:sp>
      <p:sp>
        <p:nvSpPr>
          <p:cNvPr id="389" name="Текст 8"/>
          <p:cNvSpPr txBox="1"/>
          <p:nvPr/>
        </p:nvSpPr>
        <p:spPr>
          <a:xfrm>
            <a:off x="1604058" y="1179388"/>
            <a:ext cx="2898735" cy="353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578754">
              <a:lnSpc>
                <a:spcPct val="90000"/>
              </a:lnSpc>
              <a:spcBef>
                <a:spcPts val="600"/>
              </a:spcBef>
              <a:defRPr sz="1400" b="1">
                <a:solidFill>
                  <a:schemeClr val="accent2"/>
                </a:solidFill>
              </a:defRPr>
            </a:lvl1pPr>
          </a:lstStyle>
          <a:p>
            <a:r>
              <a:t>О команде</a:t>
            </a:r>
          </a:p>
        </p:txBody>
      </p:sp>
      <p:sp>
        <p:nvSpPr>
          <p:cNvPr id="390" name="Заголовок 6"/>
          <p:cNvSpPr txBox="1">
            <a:spLocks noGrp="1"/>
          </p:cNvSpPr>
          <p:nvPr>
            <p:ph type="title"/>
          </p:nvPr>
        </p:nvSpPr>
        <p:spPr>
          <a:xfrm>
            <a:off x="371214" y="449786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rPr lang="ru-RU" sz="1800" dirty="0"/>
              <a:t>«Не знающие побед»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117991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rgbClr val="FFD6E3"/>
                </a:solidFill>
                <a:latin typeface="Montserrat" panose="00000500000000000000" pitchFamily="2" charset="-52"/>
              </a:rPr>
              <a:t>Павел</a:t>
            </a:r>
          </a:p>
          <a:p>
            <a:pPr algn="ctr"/>
            <a:r>
              <a:rPr lang="ru-RU" b="1" dirty="0">
                <a:solidFill>
                  <a:srgbClr val="FFD6E3"/>
                </a:solidFill>
                <a:latin typeface="Montserrat" panose="00000500000000000000" pitchFamily="2" charset="-52"/>
              </a:rPr>
              <a:t>Биглер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err="1">
                <a:solidFill>
                  <a:schemeClr val="accent2"/>
                </a:solidFill>
                <a:latin typeface="Montserrat" panose="00000500000000000000" pitchFamily="2" charset="-52"/>
              </a:rPr>
              <a:t>Ислом</a:t>
            </a:r>
            <a:endParaRPr lang="ru-RU" b="1" dirty="0">
              <a:solidFill>
                <a:schemeClr val="accent2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b="1" dirty="0">
                <a:solidFill>
                  <a:schemeClr val="accent2"/>
                </a:solidFill>
                <a:latin typeface="Montserrat" panose="00000500000000000000" pitchFamily="2" charset="-52"/>
              </a:rPr>
              <a:t>Алиев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C0BDD918-C523-85DA-E4EE-1309ADD1F936}"/>
              </a:ext>
            </a:extLst>
          </p:cNvPr>
          <p:cNvSpPr/>
          <p:nvPr/>
        </p:nvSpPr>
        <p:spPr>
          <a:xfrm>
            <a:off x="9021300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  <a:latin typeface="Montserrat" panose="00000500000000000000" pitchFamily="2" charset="-52"/>
              </a:rPr>
              <a:t>Виталий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  <a:latin typeface="Montserrat" panose="00000500000000000000" pitchFamily="2" charset="-52"/>
              </a:rPr>
              <a:t>Багаутдинов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sz="1800" dirty="0"/>
              <a:t>«Не знающие побед»</a:t>
            </a:r>
            <a:endParaRPr lang="ru-RU" dirty="0">
              <a:latin typeface="+mn-lt"/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256888" y="4264316"/>
            <a:ext cx="1843581" cy="1576498"/>
          </a:xfrm>
        </p:spPr>
        <p:txBody>
          <a:bodyPr/>
          <a:lstStyle/>
          <a:p>
            <a:r>
              <a:rPr lang="en-US" dirty="0"/>
              <a:t>Backend</a:t>
            </a:r>
            <a:endParaRPr lang="ru-RU" dirty="0"/>
          </a:p>
          <a:p>
            <a:r>
              <a:rPr lang="en-US" dirty="0"/>
              <a:t>@PavkaBP</a:t>
            </a:r>
            <a:endParaRPr lang="ru-RU" dirty="0"/>
          </a:p>
          <a:p>
            <a:r>
              <a:rPr lang="en-US" dirty="0"/>
              <a:t>+79514861175</a:t>
            </a:r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en-US" dirty="0"/>
              <a:t>ML-engineer</a:t>
            </a:r>
            <a:endParaRPr lang="ru-RU" dirty="0"/>
          </a:p>
          <a:p>
            <a:r>
              <a:rPr lang="en-US" dirty="0"/>
              <a:t>@islomchick</a:t>
            </a:r>
            <a:endParaRPr lang="ru-RU" dirty="0"/>
          </a:p>
          <a:p>
            <a:r>
              <a:rPr lang="en-US" dirty="0"/>
              <a:t>+79774393134</a:t>
            </a:r>
            <a:endParaRPr lang="ru-RU" dirty="0"/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7219F4-4A32-4712-0457-14090DB933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47350" y="4264316"/>
            <a:ext cx="1843581" cy="1576498"/>
          </a:xfrm>
        </p:spPr>
        <p:txBody>
          <a:bodyPr/>
          <a:lstStyle/>
          <a:p>
            <a:r>
              <a:rPr lang="en-US" dirty="0"/>
              <a:t>Frontend</a:t>
            </a:r>
            <a:endParaRPr lang="ru-RU" dirty="0"/>
          </a:p>
          <a:p>
            <a:r>
              <a:rPr lang="en-US" dirty="0"/>
              <a:t>@VitaliyMantis</a:t>
            </a:r>
            <a:endParaRPr lang="ru-RU" dirty="0"/>
          </a:p>
          <a:p>
            <a:r>
              <a:rPr lang="en-US" dirty="0"/>
              <a:t>+79034839690</a:t>
            </a:r>
            <a:endParaRPr lang="ru-RU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5A44AA6-5488-EBFF-DF70-3EE4C78A88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b="24888"/>
          <a:stretch>
            <a:fillRect/>
          </a:stretch>
        </p:blipFill>
        <p:spPr>
          <a:xfrm>
            <a:off x="9070622" y="1261747"/>
            <a:ext cx="1869631" cy="1956316"/>
          </a:xfrm>
          <a:prstGeom prst="flowChartConnector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CF2DE06-4C08-F6BA-CFA1-0AF6BD5F3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0" t="21515" r="23232" b="45126"/>
          <a:stretch>
            <a:fillRect/>
          </a:stretch>
        </p:blipFill>
        <p:spPr>
          <a:xfrm>
            <a:off x="5173052" y="1261747"/>
            <a:ext cx="1869631" cy="1956316"/>
          </a:xfrm>
          <a:prstGeom prst="flowChartConnector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6F588CA-57B7-817F-F117-1EB0BE66C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7" t="37324" r="7582" b="37324"/>
          <a:stretch>
            <a:fillRect/>
          </a:stretch>
        </p:blipFill>
        <p:spPr>
          <a:xfrm>
            <a:off x="1243862" y="1261747"/>
            <a:ext cx="1869631" cy="195631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Номер слайда 17"/>
          <p:cNvSpPr txBox="1">
            <a:spLocks noGrp="1"/>
          </p:cNvSpPr>
          <p:nvPr>
            <p:ph type="sldNum" sz="quarter" idx="2"/>
          </p:nvPr>
        </p:nvSpPr>
        <p:spPr>
          <a:xfrm>
            <a:off x="11598617" y="640430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421" name="Заголовок 6"/>
          <p:cNvSpPr txBox="1">
            <a:spLocks noGrp="1"/>
          </p:cNvSpPr>
          <p:nvPr>
            <p:ph type="title"/>
          </p:nvPr>
        </p:nvSpPr>
        <p:spPr>
          <a:xfrm>
            <a:off x="371214" y="449786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rPr lang="ru-RU" sz="2000" dirty="0"/>
              <a:t>«Не знающие побед»</a:t>
            </a:r>
            <a:endParaRPr dirty="0"/>
          </a:p>
        </p:txBody>
      </p:sp>
      <p:sp>
        <p:nvSpPr>
          <p:cNvPr id="422" name="Прямоугольник с двумя учесеченными противолежащими углами 34"/>
          <p:cNvSpPr/>
          <p:nvPr/>
        </p:nvSpPr>
        <p:spPr>
          <a:xfrm>
            <a:off x="371213" y="1016000"/>
            <a:ext cx="5364426" cy="258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72" y="0"/>
                </a:lnTo>
                <a:lnTo>
                  <a:pt x="21600" y="1721"/>
                </a:lnTo>
                <a:lnTo>
                  <a:pt x="21600" y="21600"/>
                </a:lnTo>
                <a:lnTo>
                  <a:pt x="828" y="21600"/>
                </a:lnTo>
                <a:lnTo>
                  <a:pt x="0" y="198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19050">
            <a:solidFill>
              <a:schemeClr val="accent2">
                <a:hueOff val="1141463"/>
                <a:satOff val="-100000"/>
                <a:lumOff val="8039"/>
                <a:alpha val="47000"/>
              </a:schemeClr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423" name="Текст 8"/>
          <p:cNvSpPr txBox="1">
            <a:spLocks noGrp="1"/>
          </p:cNvSpPr>
          <p:nvPr>
            <p:ph type="body" sz="quarter" idx="1"/>
          </p:nvPr>
        </p:nvSpPr>
        <p:spPr>
          <a:xfrm>
            <a:off x="840512" y="1708397"/>
            <a:ext cx="4425824" cy="9342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"/>
              <a:buNone/>
            </a:lvl1pPr>
          </a:lstStyle>
          <a:p>
            <a:r>
              <a:rPr lang="ru-RU" dirty="0"/>
              <a:t>Мы заядлые участники соревновательных мероприятий по программированию, но до этого момента участвовали в них раздельно, спасибо, проекту, что объединил нас)</a:t>
            </a:r>
          </a:p>
        </p:txBody>
      </p:sp>
      <p:sp>
        <p:nvSpPr>
          <p:cNvPr id="424" name="Текст 8"/>
          <p:cNvSpPr txBox="1"/>
          <p:nvPr/>
        </p:nvSpPr>
        <p:spPr>
          <a:xfrm>
            <a:off x="1604058" y="1279644"/>
            <a:ext cx="2898735" cy="353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578754">
              <a:lnSpc>
                <a:spcPct val="90000"/>
              </a:lnSpc>
              <a:spcBef>
                <a:spcPts val="600"/>
              </a:spcBef>
              <a:defRPr sz="1400" b="1">
                <a:solidFill>
                  <a:schemeClr val="accent2"/>
                </a:solidFill>
              </a:defRPr>
            </a:lvl1pPr>
          </a:lstStyle>
          <a:p>
            <a:r>
              <a:rPr dirty="0" err="1"/>
              <a:t>Краткая</a:t>
            </a:r>
            <a:r>
              <a:rPr dirty="0"/>
              <a:t> </a:t>
            </a:r>
            <a:r>
              <a:rPr dirty="0" err="1"/>
              <a:t>история</a:t>
            </a:r>
            <a:r>
              <a:rPr dirty="0"/>
              <a:t> </a:t>
            </a:r>
            <a:r>
              <a:rPr dirty="0" err="1"/>
              <a:t>команды</a:t>
            </a:r>
            <a:r>
              <a:rPr dirty="0"/>
              <a:t>:</a:t>
            </a:r>
          </a:p>
        </p:txBody>
      </p:sp>
      <p:sp>
        <p:nvSpPr>
          <p:cNvPr id="425" name="Прямоугольник с двумя учесеченными противолежащими углами 38"/>
          <p:cNvSpPr/>
          <p:nvPr/>
        </p:nvSpPr>
        <p:spPr>
          <a:xfrm>
            <a:off x="371213" y="3936162"/>
            <a:ext cx="11485825" cy="226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346" y="0"/>
                </a:lnTo>
                <a:lnTo>
                  <a:pt x="21600" y="1290"/>
                </a:lnTo>
                <a:lnTo>
                  <a:pt x="21600" y="21600"/>
                </a:lnTo>
                <a:lnTo>
                  <a:pt x="254" y="21600"/>
                </a:lnTo>
                <a:lnTo>
                  <a:pt x="0" y="20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19050">
            <a:solidFill>
              <a:schemeClr val="accent2">
                <a:hueOff val="1141463"/>
                <a:satOff val="-100000"/>
                <a:lumOff val="8039"/>
                <a:alpha val="47000"/>
              </a:schemeClr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426" name="Текст 8"/>
          <p:cNvSpPr txBox="1"/>
          <p:nvPr/>
        </p:nvSpPr>
        <p:spPr>
          <a:xfrm>
            <a:off x="2515296" y="4905559"/>
            <a:ext cx="7227308" cy="1278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78754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F2F2F2"/>
                </a:solidFill>
              </a:defRPr>
            </a:lvl1pPr>
          </a:lstStyle>
          <a:p>
            <a:r>
              <a:rPr dirty="0" err="1"/>
              <a:t>Мы</a:t>
            </a:r>
            <a:r>
              <a:rPr dirty="0"/>
              <a:t> </a:t>
            </a:r>
            <a:r>
              <a:rPr dirty="0" err="1"/>
              <a:t>столкнулись</a:t>
            </a:r>
            <a:r>
              <a:rPr dirty="0"/>
              <a:t> с </a:t>
            </a:r>
            <a:r>
              <a:rPr dirty="0" err="1"/>
              <a:t>несколькими</a:t>
            </a:r>
            <a:r>
              <a:rPr dirty="0"/>
              <a:t> </a:t>
            </a:r>
            <a:r>
              <a:rPr dirty="0" err="1"/>
              <a:t>проблемами</a:t>
            </a:r>
            <a:r>
              <a:rPr dirty="0"/>
              <a:t> в </a:t>
            </a:r>
            <a:r>
              <a:rPr dirty="0" err="1"/>
              <a:t>ходе</a:t>
            </a:r>
            <a:r>
              <a:rPr dirty="0"/>
              <a:t> </a:t>
            </a:r>
            <a:r>
              <a:rPr dirty="0" err="1"/>
              <a:t>решения</a:t>
            </a:r>
            <a:r>
              <a:rPr dirty="0"/>
              <a:t> </a:t>
            </a:r>
            <a:r>
              <a:rPr dirty="0" err="1"/>
              <a:t>кейса</a:t>
            </a:r>
            <a:r>
              <a:rPr dirty="0"/>
              <a:t>, </a:t>
            </a:r>
            <a:r>
              <a:rPr dirty="0" err="1"/>
              <a:t>основная</a:t>
            </a:r>
            <a:r>
              <a:rPr dirty="0"/>
              <a:t> </a:t>
            </a:r>
            <a:r>
              <a:rPr dirty="0" err="1"/>
              <a:t>проблема</a:t>
            </a:r>
            <a:r>
              <a:rPr dirty="0"/>
              <a:t> - </a:t>
            </a:r>
            <a:r>
              <a:rPr dirty="0" err="1"/>
              <a:t>данные</a:t>
            </a:r>
            <a:r>
              <a:rPr dirty="0"/>
              <a:t>. </a:t>
            </a:r>
            <a:r>
              <a:rPr dirty="0" err="1"/>
              <a:t>Во-первых</a:t>
            </a:r>
            <a:r>
              <a:rPr dirty="0"/>
              <a:t>,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размечены</a:t>
            </a:r>
            <a:r>
              <a:rPr dirty="0"/>
              <a:t>, а </a:t>
            </a:r>
            <a:r>
              <a:rPr dirty="0" err="1"/>
              <a:t>во</a:t>
            </a:r>
            <a:r>
              <a:rPr dirty="0"/>
              <a:t> </a:t>
            </a:r>
            <a:r>
              <a:rPr dirty="0" err="1"/>
              <a:t>вторых</a:t>
            </a:r>
            <a:r>
              <a:rPr dirty="0"/>
              <a:t> </a:t>
            </a:r>
            <a:r>
              <a:rPr dirty="0" err="1"/>
              <a:t>мало</a:t>
            </a:r>
            <a:r>
              <a:rPr dirty="0"/>
              <a:t> </a:t>
            </a:r>
            <a:r>
              <a:rPr dirty="0" err="1"/>
              <a:t>полезных</a:t>
            </a:r>
            <a:r>
              <a:rPr dirty="0"/>
              <a:t> </a:t>
            </a:r>
            <a:r>
              <a:rPr dirty="0" err="1"/>
              <a:t>изображений</a:t>
            </a:r>
            <a:r>
              <a:rPr dirty="0"/>
              <a:t>. </a:t>
            </a:r>
            <a:r>
              <a:rPr dirty="0" err="1"/>
              <a:t>Изображения</a:t>
            </a:r>
            <a:r>
              <a:rPr dirty="0"/>
              <a:t> </a:t>
            </a:r>
            <a:r>
              <a:rPr dirty="0" err="1"/>
              <a:t>были</a:t>
            </a:r>
            <a:r>
              <a:rPr dirty="0"/>
              <a:t> в </a:t>
            </a:r>
            <a:r>
              <a:rPr dirty="0" err="1"/>
              <a:t>ручную</a:t>
            </a:r>
            <a:r>
              <a:rPr dirty="0"/>
              <a:t> </a:t>
            </a:r>
            <a:r>
              <a:rPr dirty="0" err="1"/>
              <a:t>размечены</a:t>
            </a:r>
            <a:r>
              <a:rPr dirty="0"/>
              <a:t>, а </a:t>
            </a:r>
            <a:r>
              <a:rPr dirty="0" err="1"/>
              <a:t>объем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</a:t>
            </a:r>
            <a:r>
              <a:rPr dirty="0" err="1"/>
              <a:t>удалось</a:t>
            </a:r>
            <a:r>
              <a:rPr dirty="0"/>
              <a:t> </a:t>
            </a:r>
            <a:r>
              <a:rPr dirty="0" err="1"/>
              <a:t>увеличить</a:t>
            </a:r>
            <a:r>
              <a:rPr dirty="0"/>
              <a:t> </a:t>
            </a:r>
            <a:r>
              <a:rPr dirty="0" err="1"/>
              <a:t>генерацией</a:t>
            </a:r>
            <a:r>
              <a:rPr dirty="0"/>
              <a:t> </a:t>
            </a:r>
            <a:r>
              <a:rPr dirty="0" err="1"/>
              <a:t>синтетических</a:t>
            </a:r>
            <a:r>
              <a:rPr dirty="0"/>
              <a:t> </a:t>
            </a:r>
            <a:r>
              <a:rPr dirty="0" err="1"/>
              <a:t>изображений</a:t>
            </a:r>
            <a:r>
              <a:rPr dirty="0"/>
              <a:t>. </a:t>
            </a:r>
            <a:r>
              <a:rPr dirty="0" err="1"/>
              <a:t>Так</a:t>
            </a:r>
            <a:r>
              <a:rPr dirty="0"/>
              <a:t>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система</a:t>
            </a:r>
            <a:r>
              <a:rPr dirty="0"/>
              <a:t> </a:t>
            </a:r>
            <a:r>
              <a:rPr dirty="0" err="1"/>
              <a:t>должна</a:t>
            </a:r>
            <a:r>
              <a:rPr dirty="0"/>
              <a:t> </a:t>
            </a:r>
            <a:r>
              <a:rPr dirty="0" err="1"/>
              <a:t>быть</a:t>
            </a:r>
            <a:r>
              <a:rPr dirty="0"/>
              <a:t> </a:t>
            </a:r>
            <a:r>
              <a:rPr dirty="0" err="1"/>
              <a:t>быстрая</a:t>
            </a:r>
            <a:r>
              <a:rPr dirty="0"/>
              <a:t>, </a:t>
            </a:r>
            <a:r>
              <a:rPr dirty="0" err="1"/>
              <a:t>поэтому</a:t>
            </a:r>
            <a:r>
              <a:rPr dirty="0"/>
              <a:t> </a:t>
            </a:r>
            <a:r>
              <a:rPr dirty="0" err="1"/>
              <a:t>бэкенд</a:t>
            </a:r>
            <a:r>
              <a:rPr dirty="0"/>
              <a:t> </a:t>
            </a:r>
            <a:r>
              <a:rPr dirty="0" err="1"/>
              <a:t>написан</a:t>
            </a:r>
            <a:r>
              <a:rPr dirty="0"/>
              <a:t> .NET, </a:t>
            </a:r>
            <a:r>
              <a:rPr dirty="0" err="1"/>
              <a:t>он</a:t>
            </a:r>
            <a:r>
              <a:rPr dirty="0"/>
              <a:t> </a:t>
            </a:r>
            <a:r>
              <a:rPr dirty="0" err="1"/>
              <a:t>во</a:t>
            </a:r>
            <a:r>
              <a:rPr dirty="0"/>
              <a:t> </a:t>
            </a:r>
            <a:r>
              <a:rPr dirty="0" err="1"/>
              <a:t>много</a:t>
            </a:r>
            <a:r>
              <a:rPr dirty="0"/>
              <a:t> </a:t>
            </a:r>
            <a:r>
              <a:rPr dirty="0" err="1"/>
              <a:t>быстрее</a:t>
            </a:r>
            <a:r>
              <a:rPr dirty="0"/>
              <a:t> Python и </a:t>
            </a:r>
            <a:r>
              <a:rPr dirty="0" err="1"/>
              <a:t>других</a:t>
            </a:r>
            <a:r>
              <a:rPr dirty="0"/>
              <a:t> </a:t>
            </a:r>
            <a:r>
              <a:rPr dirty="0" err="1"/>
              <a:t>популярных</a:t>
            </a:r>
            <a:r>
              <a:rPr dirty="0"/>
              <a:t> </a:t>
            </a:r>
            <a:r>
              <a:rPr dirty="0" err="1"/>
              <a:t>программ</a:t>
            </a:r>
            <a:endParaRPr dirty="0"/>
          </a:p>
        </p:txBody>
      </p:sp>
      <p:sp>
        <p:nvSpPr>
          <p:cNvPr id="427" name="Текст 8"/>
          <p:cNvSpPr txBox="1"/>
          <p:nvPr/>
        </p:nvSpPr>
        <p:spPr>
          <a:xfrm>
            <a:off x="762411" y="4176036"/>
            <a:ext cx="10733081" cy="567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578754">
              <a:lnSpc>
                <a:spcPct val="90000"/>
              </a:lnSpc>
              <a:spcBef>
                <a:spcPts val="600"/>
              </a:spcBef>
              <a:defRPr sz="1400" b="1">
                <a:solidFill>
                  <a:schemeClr val="accent2"/>
                </a:solidFill>
              </a:defRPr>
            </a:pPr>
            <a:r>
              <a:rPr dirty="0"/>
              <a:t>С </a:t>
            </a:r>
            <a:r>
              <a:rPr dirty="0" err="1"/>
              <a:t>какими</a:t>
            </a:r>
            <a:r>
              <a:rPr dirty="0"/>
              <a:t> </a:t>
            </a:r>
            <a:r>
              <a:rPr dirty="0" err="1"/>
              <a:t>основными</a:t>
            </a:r>
            <a:r>
              <a:rPr dirty="0"/>
              <a:t> </a:t>
            </a:r>
            <a:r>
              <a:rPr dirty="0" err="1"/>
              <a:t>сложностями</a:t>
            </a:r>
            <a:r>
              <a:rPr dirty="0"/>
              <a:t>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вызовами</a:t>
            </a:r>
            <a:r>
              <a:rPr dirty="0"/>
              <a:t> </a:t>
            </a:r>
            <a:endParaRPr dirty="0">
              <a:solidFill>
                <a:srgbClr val="F2F2F2"/>
              </a:solidFill>
            </a:endParaRPr>
          </a:p>
          <a:p>
            <a:pPr algn="ctr" defTabSz="578754">
              <a:lnSpc>
                <a:spcPct val="90000"/>
              </a:lnSpc>
              <a:spcBef>
                <a:spcPts val="600"/>
              </a:spcBef>
              <a:defRPr sz="1400" b="1">
                <a:solidFill>
                  <a:schemeClr val="accent2"/>
                </a:solidFill>
              </a:defRPr>
            </a:pPr>
            <a:r>
              <a:rPr dirty="0" err="1"/>
              <a:t>вы</a:t>
            </a:r>
            <a:r>
              <a:rPr dirty="0"/>
              <a:t> </a:t>
            </a:r>
            <a:r>
              <a:rPr dirty="0" err="1"/>
              <a:t>столкнулись</a:t>
            </a:r>
            <a:r>
              <a:rPr dirty="0"/>
              <a:t> и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их</a:t>
            </a:r>
            <a:r>
              <a:rPr dirty="0"/>
              <a:t> </a:t>
            </a:r>
            <a:r>
              <a:rPr dirty="0" err="1"/>
              <a:t>преодолели</a:t>
            </a:r>
            <a:r>
              <a:rPr dirty="0"/>
              <a:t>?</a:t>
            </a:r>
          </a:p>
        </p:txBody>
      </p:sp>
      <p:sp>
        <p:nvSpPr>
          <p:cNvPr id="428" name="Прямоугольник с двумя учесеченными противолежащими углами 41"/>
          <p:cNvSpPr/>
          <p:nvPr/>
        </p:nvSpPr>
        <p:spPr>
          <a:xfrm>
            <a:off x="6095999" y="1016000"/>
            <a:ext cx="5761039" cy="258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022" y="0"/>
                </a:lnTo>
                <a:lnTo>
                  <a:pt x="21600" y="1290"/>
                </a:lnTo>
                <a:lnTo>
                  <a:pt x="21600" y="21600"/>
                </a:lnTo>
                <a:lnTo>
                  <a:pt x="578" y="21600"/>
                </a:lnTo>
                <a:lnTo>
                  <a:pt x="0" y="20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19050">
            <a:solidFill>
              <a:schemeClr val="accent2">
                <a:hueOff val="1141463"/>
                <a:satOff val="-100000"/>
                <a:lumOff val="8039"/>
                <a:alpha val="47000"/>
              </a:schemeClr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429" name="Текст 8"/>
          <p:cNvSpPr txBox="1"/>
          <p:nvPr/>
        </p:nvSpPr>
        <p:spPr>
          <a:xfrm>
            <a:off x="6520502" y="1772154"/>
            <a:ext cx="4854127" cy="107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578754">
              <a:lnSpc>
                <a:spcPct val="90000"/>
              </a:lnSpc>
              <a:spcBef>
                <a:spcPts val="600"/>
              </a:spcBef>
              <a:defRPr sz="1400">
                <a:solidFill>
                  <a:srgbClr val="F2F2F2"/>
                </a:solidFill>
              </a:defRPr>
            </a:lvl1pPr>
          </a:lstStyle>
          <a:p>
            <a:r>
              <a:rPr lang="ru-RU" dirty="0"/>
              <a:t>Мы как представители инженерных профессий заинтересованы в грамотно построенных производственных процессах, поэтому помочь компании «Аэрофлот» считали частью наших убеждений)</a:t>
            </a:r>
          </a:p>
        </p:txBody>
      </p:sp>
      <p:sp>
        <p:nvSpPr>
          <p:cNvPr id="430" name="Текст 8"/>
          <p:cNvSpPr txBox="1"/>
          <p:nvPr/>
        </p:nvSpPr>
        <p:spPr>
          <a:xfrm>
            <a:off x="6209215" y="1243245"/>
            <a:ext cx="5538419" cy="528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578754">
              <a:lnSpc>
                <a:spcPct val="90000"/>
              </a:lnSpc>
              <a:spcBef>
                <a:spcPts val="600"/>
              </a:spcBef>
              <a:defRPr sz="1400" b="1">
                <a:solidFill>
                  <a:schemeClr val="accent2"/>
                </a:solidFill>
              </a:defRPr>
            </a:lvl1pPr>
          </a:lstStyle>
          <a:p>
            <a:r>
              <a:rPr dirty="0" err="1"/>
              <a:t>Почему</a:t>
            </a:r>
            <a:r>
              <a:rPr dirty="0"/>
              <a:t> </a:t>
            </a:r>
            <a:r>
              <a:rPr dirty="0" err="1"/>
              <a:t>вы</a:t>
            </a:r>
            <a:r>
              <a:rPr dirty="0"/>
              <a:t> </a:t>
            </a:r>
            <a:r>
              <a:rPr dirty="0" err="1"/>
              <a:t>выбрали</a:t>
            </a:r>
            <a:r>
              <a:rPr dirty="0"/>
              <a:t> </a:t>
            </a:r>
            <a:r>
              <a:rPr dirty="0" err="1"/>
              <a:t>именно</a:t>
            </a:r>
            <a:r>
              <a:rPr dirty="0"/>
              <a:t> </a:t>
            </a:r>
            <a:r>
              <a:rPr dirty="0" err="1"/>
              <a:t>эту</a:t>
            </a:r>
            <a:r>
              <a:rPr dirty="0"/>
              <a:t> </a:t>
            </a:r>
            <a:r>
              <a:rPr dirty="0" err="1"/>
              <a:t>задачу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предложенных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хакатоне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ADCB-CAC4-99F5-301C-34999FB9F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CC7283E-F99F-2E0F-A74A-7C6CC328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-52"/>
              </a:rPr>
              <a:t>ML-part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101529B-455B-0CC0-A379-60399C076A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258491-8E41-8759-62A3-DF8298D1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2445138"/>
            <a:ext cx="3933825" cy="1966913"/>
          </a:xfrm>
          <a:prstGeom prst="rect">
            <a:avLst/>
          </a:prstGeom>
        </p:spPr>
      </p:pic>
      <p:sp>
        <p:nvSpPr>
          <p:cNvPr id="23" name="Текст 6">
            <a:extLst>
              <a:ext uri="{FF2B5EF4-FFF2-40B4-BE49-F238E27FC236}">
                <a16:creationId xmlns:a16="http://schemas.microsoft.com/office/drawing/2014/main" id="{A9167426-0CBE-B18B-8619-7DB4BF91F4C9}"/>
              </a:ext>
            </a:extLst>
          </p:cNvPr>
          <p:cNvSpPr txBox="1">
            <a:spLocks/>
          </p:cNvSpPr>
          <p:nvPr/>
        </p:nvSpPr>
        <p:spPr>
          <a:xfrm>
            <a:off x="6400800" y="1796355"/>
            <a:ext cx="5232400" cy="3331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0" marR="0" indent="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1pPr>
            <a:lvl2pPr marL="458181" marR="0" indent="-168802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2pPr>
            <a:lvl3pPr marL="803827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3pPr>
            <a:lvl4pPr marL="1093204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4pPr>
            <a:lvl5pPr marL="1382582" marR="0" indent="-225070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5pPr>
            <a:lvl6pPr marL="1631036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6pPr>
            <a:lvl7pPr marL="1920415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7pPr>
            <a:lvl8pPr marL="2209794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8pPr>
            <a:lvl9pPr marL="2499172" marR="0" indent="-184148" algn="l" defTabSz="578754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400" b="0" i="0" u="none" strike="noStrike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ru-RU" sz="1800" dirty="0"/>
              <a:t>Для ML мы используем </a:t>
            </a:r>
            <a:r>
              <a:rPr lang="ru-RU" sz="1800" b="1" dirty="0" err="1"/>
              <a:t>PyTorch</a:t>
            </a:r>
            <a:r>
              <a:rPr lang="ru-RU" sz="1800" dirty="0"/>
              <a:t> — удобная исследовательская платформа и одновременно промышленное решение с поддержкой выгрузки модели (</a:t>
            </a:r>
            <a:r>
              <a:rPr lang="ru-RU" sz="1800" dirty="0" err="1"/>
              <a:t>TorchScript</a:t>
            </a:r>
            <a:r>
              <a:rPr lang="ru-RU" sz="1800" dirty="0"/>
              <a:t>/ONNX), аппаратного ускорения и зрелой экосистемы для трансформаций/аугментаций и мониторинга качества.</a:t>
            </a:r>
          </a:p>
        </p:txBody>
      </p:sp>
      <p:sp>
        <p:nvSpPr>
          <p:cNvPr id="24" name="Треугольник 19">
            <a:extLst>
              <a:ext uri="{FF2B5EF4-FFF2-40B4-BE49-F238E27FC236}">
                <a16:creationId xmlns:a16="http://schemas.microsoft.com/office/drawing/2014/main" id="{33DA58D4-C013-49B1-EC63-3F943B4D923A}"/>
              </a:ext>
            </a:extLst>
          </p:cNvPr>
          <p:cNvSpPr/>
          <p:nvPr/>
        </p:nvSpPr>
        <p:spPr>
          <a:xfrm rot="5400000">
            <a:off x="5873293" y="191351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648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Номер слайда 10"/>
          <p:cNvSpPr txBox="1">
            <a:spLocks noGrp="1"/>
          </p:cNvSpPr>
          <p:nvPr>
            <p:ph type="sldNum" sz="quarter" idx="2"/>
          </p:nvPr>
        </p:nvSpPr>
        <p:spPr>
          <a:xfrm>
            <a:off x="11598617" y="640430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433" name="Заголовок 1"/>
          <p:cNvSpPr txBox="1">
            <a:spLocks noGrp="1"/>
          </p:cNvSpPr>
          <p:nvPr>
            <p:ph type="title"/>
          </p:nvPr>
        </p:nvSpPr>
        <p:spPr>
          <a:xfrm>
            <a:off x="349532" y="421225"/>
            <a:ext cx="9862734" cy="3761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Исходные данные</a:t>
            </a:r>
          </a:p>
        </p:txBody>
      </p:sp>
      <p:sp>
        <p:nvSpPr>
          <p:cNvPr id="434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6776590" y="1360287"/>
            <a:ext cx="4790315" cy="1021703"/>
          </a:xfrm>
          <a:prstGeom prst="rect">
            <a:avLst/>
          </a:prstGeom>
          <a:noFill/>
        </p:spPr>
        <p:txBody>
          <a:bodyPr/>
          <a:lstStyle>
            <a:lvl1pPr>
              <a:defRPr b="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91% — одиночные инструменты</a:t>
            </a:r>
          </a:p>
        </p:txBody>
      </p:sp>
      <p:sp>
        <p:nvSpPr>
          <p:cNvPr id="435" name="Текст 3"/>
          <p:cNvSpPr/>
          <p:nvPr/>
        </p:nvSpPr>
        <p:spPr>
          <a:xfrm>
            <a:off x="6776590" y="1739825"/>
            <a:ext cx="4790315" cy="64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144687" indent="-144687" defTabSz="578754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4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Вкладывают небольшую роль для обучения модели</a:t>
            </a:r>
          </a:p>
        </p:txBody>
      </p:sp>
      <p:sp>
        <p:nvSpPr>
          <p:cNvPr id="436" name="Текст 4"/>
          <p:cNvSpPr/>
          <p:nvPr/>
        </p:nvSpPr>
        <p:spPr>
          <a:xfrm>
            <a:off x="6776590" y="2628849"/>
            <a:ext cx="4790315" cy="102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144687" indent="-144687" defTabSz="578754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8% — комбинация инструментов</a:t>
            </a:r>
          </a:p>
        </p:txBody>
      </p:sp>
      <p:sp>
        <p:nvSpPr>
          <p:cNvPr id="437" name="Текст 5"/>
          <p:cNvSpPr/>
          <p:nvPr/>
        </p:nvSpPr>
        <p:spPr>
          <a:xfrm>
            <a:off x="6776590" y="3008385"/>
            <a:ext cx="4790315" cy="64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144687" indent="-144687" defTabSz="578754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Только 40–50 фото были релевантны для работы (10% из предоставленных фото)</a:t>
            </a:r>
          </a:p>
        </p:txBody>
      </p:sp>
      <p:sp>
        <p:nvSpPr>
          <p:cNvPr id="438" name="Текст 6"/>
          <p:cNvSpPr/>
          <p:nvPr/>
        </p:nvSpPr>
        <p:spPr>
          <a:xfrm>
            <a:off x="6776590" y="3897410"/>
            <a:ext cx="4790315" cy="102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144687" indent="-144687" defTabSz="578754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1% — инструменты с линейкой</a:t>
            </a:r>
          </a:p>
        </p:txBody>
      </p:sp>
      <p:sp>
        <p:nvSpPr>
          <p:cNvPr id="439" name="Текст 7"/>
          <p:cNvSpPr/>
          <p:nvPr/>
        </p:nvSpPr>
        <p:spPr>
          <a:xfrm>
            <a:off x="6776590" y="4276947"/>
            <a:ext cx="4790315" cy="64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144687" indent="-144687" defTabSz="578754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4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Вообще не использовался, для понимания размеров инструментов</a:t>
            </a:r>
          </a:p>
        </p:txBody>
      </p:sp>
      <p:graphicFrame>
        <p:nvGraphicFramePr>
          <p:cNvPr id="440" name="Диаграмма 11"/>
          <p:cNvGraphicFramePr/>
          <p:nvPr/>
        </p:nvGraphicFramePr>
        <p:xfrm>
          <a:off x="1431141" y="1796293"/>
          <a:ext cx="3513658" cy="3513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1" name="Линия"/>
          <p:cNvSpPr/>
          <p:nvPr/>
        </p:nvSpPr>
        <p:spPr>
          <a:xfrm flipV="1">
            <a:off x="5460999" y="3568474"/>
            <a:ext cx="1270001" cy="1011746"/>
          </a:xfrm>
          <a:prstGeom prst="line">
            <a:avLst/>
          </a:prstGeom>
          <a:ln w="127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42" name="Линия"/>
          <p:cNvSpPr/>
          <p:nvPr/>
        </p:nvSpPr>
        <p:spPr>
          <a:xfrm flipH="1">
            <a:off x="4559721" y="4576421"/>
            <a:ext cx="901279" cy="1"/>
          </a:xfrm>
          <a:prstGeom prst="line">
            <a:avLst/>
          </a:prstGeom>
          <a:ln w="127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Заголовок 2"/>
          <p:cNvSpPr txBox="1">
            <a:spLocks noGrp="1"/>
          </p:cNvSpPr>
          <p:nvPr>
            <p:ph type="title"/>
          </p:nvPr>
        </p:nvSpPr>
        <p:spPr>
          <a:xfrm>
            <a:off x="361107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Базовое решение</a:t>
            </a:r>
          </a:p>
        </p:txBody>
      </p:sp>
      <p:sp>
        <p:nvSpPr>
          <p:cNvPr id="446" name="Текст 4"/>
          <p:cNvSpPr>
            <a:spLocks noGrp="1"/>
          </p:cNvSpPr>
          <p:nvPr>
            <p:ph type="body" idx="21"/>
          </p:nvPr>
        </p:nvSpPr>
        <p:spPr>
          <a:xfrm>
            <a:off x="6662924" y="1798427"/>
            <a:ext cx="4902201" cy="7125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Модель</a:t>
            </a:r>
            <a:r>
              <a:t> — YOLOv8s</a:t>
            </a:r>
          </a:p>
        </p:txBody>
      </p:sp>
      <p:sp>
        <p:nvSpPr>
          <p:cNvPr id="447" name="Текст 5"/>
          <p:cNvSpPr>
            <a:spLocks noGrp="1"/>
          </p:cNvSpPr>
          <p:nvPr>
            <p:ph type="body" idx="22"/>
          </p:nvPr>
        </p:nvSpPr>
        <p:spPr>
          <a:xfrm>
            <a:off x="6662924" y="2655437"/>
            <a:ext cx="4902201" cy="7125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Данные</a:t>
            </a:r>
            <a:r>
              <a:t> — весь датасет </a:t>
            </a:r>
          </a:p>
        </p:txBody>
      </p:sp>
      <p:sp>
        <p:nvSpPr>
          <p:cNvPr id="448" name="Текст 6"/>
          <p:cNvSpPr>
            <a:spLocks noGrp="1"/>
          </p:cNvSpPr>
          <p:nvPr>
            <p:ph type="body" idx="23"/>
          </p:nvPr>
        </p:nvSpPr>
        <p:spPr>
          <a:xfrm>
            <a:off x="6662924" y="3512445"/>
            <a:ext cx="4902201" cy="7125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Количество эпох</a:t>
            </a:r>
            <a:r>
              <a:t> — 20, встроенные аугментации выключены</a:t>
            </a:r>
          </a:p>
        </p:txBody>
      </p:sp>
      <p:sp>
        <p:nvSpPr>
          <p:cNvPr id="449" name="Текст 7"/>
          <p:cNvSpPr>
            <a:spLocks noGrp="1"/>
          </p:cNvSpPr>
          <p:nvPr>
            <p:ph type="body" idx="24"/>
          </p:nvPr>
        </p:nvSpPr>
        <p:spPr>
          <a:xfrm>
            <a:off x="6662924" y="4369454"/>
            <a:ext cx="4902201" cy="7125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Скорость обработки</a:t>
            </a:r>
            <a:r>
              <a:t> одного изображения — 30-50мс</a:t>
            </a:r>
          </a:p>
        </p:txBody>
      </p:sp>
      <p:sp>
        <p:nvSpPr>
          <p:cNvPr id="450" name="Номер слайда 9"/>
          <p:cNvSpPr txBox="1">
            <a:spLocks noGrp="1"/>
          </p:cNvSpPr>
          <p:nvPr>
            <p:ph type="sldNum" sz="quarter" idx="4294967295"/>
          </p:nvPr>
        </p:nvSpPr>
        <p:spPr>
          <a:xfrm>
            <a:off x="11818151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451" name="Треугольник 11"/>
          <p:cNvSpPr/>
          <p:nvPr/>
        </p:nvSpPr>
        <p:spPr>
          <a:xfrm rot="5400000">
            <a:off x="6247624" y="1790266"/>
            <a:ext cx="226578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452" name="Треугольник 12"/>
          <p:cNvSpPr/>
          <p:nvPr/>
        </p:nvSpPr>
        <p:spPr>
          <a:xfrm rot="5400000">
            <a:off x="6247623" y="2609119"/>
            <a:ext cx="226578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453" name="Треугольник 19"/>
          <p:cNvSpPr/>
          <p:nvPr/>
        </p:nvSpPr>
        <p:spPr>
          <a:xfrm rot="5400000">
            <a:off x="6247623" y="3427972"/>
            <a:ext cx="226579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454" name="Треугольник 20"/>
          <p:cNvSpPr/>
          <p:nvPr/>
        </p:nvSpPr>
        <p:spPr>
          <a:xfrm rot="5400000">
            <a:off x="6247623" y="4260037"/>
            <a:ext cx="226579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133B823-D29B-D7A7-B54F-46945B77E1C7}"/>
              </a:ext>
            </a:extLst>
          </p:cNvPr>
          <p:cNvGrpSpPr/>
          <p:nvPr/>
        </p:nvGrpSpPr>
        <p:grpSpPr>
          <a:xfrm>
            <a:off x="1836701" y="2521351"/>
            <a:ext cx="2027686" cy="1805500"/>
            <a:chOff x="8844372" y="750291"/>
            <a:chExt cx="2530301" cy="2530301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3623861-ACC2-2789-252B-55DDF155E4E4}"/>
                </a:ext>
              </a:extLst>
            </p:cNvPr>
            <p:cNvSpPr/>
            <p:nvPr/>
          </p:nvSpPr>
          <p:spPr>
            <a:xfrm>
              <a:off x="8844372" y="750291"/>
              <a:ext cx="2530301" cy="2530301"/>
            </a:xfrm>
            <a:prstGeom prst="ellipse">
              <a:avLst/>
            </a:prstGeom>
            <a:gradFill flip="none" rotWithShape="1">
              <a:gsLst>
                <a:gs pos="0">
                  <a:srgbClr val="E97AEE">
                    <a:alpha val="52000"/>
                  </a:srgbClr>
                </a:gs>
                <a:gs pos="78000">
                  <a:srgbClr val="310F53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86669CED-88A9-4208-C8E8-282546D193E4}"/>
                </a:ext>
              </a:extLst>
            </p:cNvPr>
            <p:cNvGrpSpPr/>
            <p:nvPr/>
          </p:nvGrpSpPr>
          <p:grpSpPr>
            <a:xfrm>
              <a:off x="8844372" y="1313720"/>
              <a:ext cx="2530301" cy="1712610"/>
              <a:chOff x="8844372" y="1313720"/>
              <a:chExt cx="2530301" cy="171261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1376F0-6586-B351-F203-B8B3626308A1}"/>
                  </a:ext>
                </a:extLst>
              </p:cNvPr>
              <p:cNvSpPr txBox="1"/>
              <p:nvPr/>
            </p:nvSpPr>
            <p:spPr>
              <a:xfrm>
                <a:off x="8844372" y="1313720"/>
                <a:ext cx="2530301" cy="99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TTFirsNeue-Regular" panose="02000503030000020004" pitchFamily="2" charset="-52"/>
                  </a:rPr>
                  <a:t>map@0.5-0.95</a:t>
                </a:r>
              </a:p>
              <a:p>
                <a:pPr algn="ctr"/>
                <a:endParaRPr lang="ru-RU" sz="2000" dirty="0">
                  <a:solidFill>
                    <a:schemeClr val="bg1"/>
                  </a:solidFill>
                  <a:latin typeface="TTFirsNeue-Regular" panose="02000503030000020004" pitchFamily="2" charset="-52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33DC14-39C8-6BC5-E9FF-10B4F3095D9C}"/>
                  </a:ext>
                </a:extLst>
              </p:cNvPr>
              <p:cNvSpPr txBox="1"/>
              <p:nvPr/>
            </p:nvSpPr>
            <p:spPr>
              <a:xfrm>
                <a:off x="8844372" y="1732337"/>
                <a:ext cx="2530301" cy="1293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5400" dirty="0">
                    <a:solidFill>
                      <a:srgbClr val="E97AEE"/>
                    </a:solidFill>
                    <a:latin typeface="TTFirsNeue-Regular" panose="02000503030000020004" pitchFamily="2" charset="-52"/>
                  </a:rPr>
                  <a:t>0.68</a:t>
                </a: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Заголовок 2"/>
          <p:cNvSpPr txBox="1">
            <a:spLocks noGrp="1"/>
          </p:cNvSpPr>
          <p:nvPr>
            <p:ph type="title"/>
          </p:nvPr>
        </p:nvSpPr>
        <p:spPr>
          <a:xfrm>
            <a:off x="361107" y="421225"/>
            <a:ext cx="9862734" cy="376139"/>
          </a:xfrm>
          <a:prstGeom prst="rect">
            <a:avLst/>
          </a:prstGeom>
        </p:spPr>
        <p:txBody>
          <a:bodyPr/>
          <a:lstStyle/>
          <a:p>
            <a:r>
              <a:t>Базовое решение +</a:t>
            </a:r>
          </a:p>
        </p:txBody>
      </p:sp>
      <p:sp>
        <p:nvSpPr>
          <p:cNvPr id="458" name="Текст 4"/>
          <p:cNvSpPr>
            <a:spLocks noGrp="1"/>
          </p:cNvSpPr>
          <p:nvPr>
            <p:ph type="body" idx="21"/>
          </p:nvPr>
        </p:nvSpPr>
        <p:spPr>
          <a:xfrm>
            <a:off x="6662924" y="1798427"/>
            <a:ext cx="4902201" cy="7125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Модель</a:t>
            </a:r>
            <a:r>
              <a:t> — YOLOv8s</a:t>
            </a:r>
          </a:p>
        </p:txBody>
      </p:sp>
      <p:sp>
        <p:nvSpPr>
          <p:cNvPr id="459" name="Текст 5"/>
          <p:cNvSpPr>
            <a:spLocks noGrp="1"/>
          </p:cNvSpPr>
          <p:nvPr>
            <p:ph type="body" idx="22"/>
          </p:nvPr>
        </p:nvSpPr>
        <p:spPr>
          <a:xfrm>
            <a:off x="6662924" y="2655437"/>
            <a:ext cx="4902201" cy="7125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Данные</a:t>
            </a:r>
            <a:r>
              <a:t> — отобранные изображения </a:t>
            </a:r>
          </a:p>
        </p:txBody>
      </p:sp>
      <p:sp>
        <p:nvSpPr>
          <p:cNvPr id="460" name="Текст 6"/>
          <p:cNvSpPr>
            <a:spLocks noGrp="1"/>
          </p:cNvSpPr>
          <p:nvPr>
            <p:ph type="body" idx="23"/>
          </p:nvPr>
        </p:nvSpPr>
        <p:spPr>
          <a:xfrm>
            <a:off x="6662924" y="3512445"/>
            <a:ext cx="4902201" cy="7125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Количество эпох</a:t>
            </a:r>
            <a:r>
              <a:t> — 50, добавлены аугментации</a:t>
            </a:r>
          </a:p>
        </p:txBody>
      </p:sp>
      <p:sp>
        <p:nvSpPr>
          <p:cNvPr id="461" name="Текст 7"/>
          <p:cNvSpPr>
            <a:spLocks noGrp="1"/>
          </p:cNvSpPr>
          <p:nvPr>
            <p:ph type="body" idx="24"/>
          </p:nvPr>
        </p:nvSpPr>
        <p:spPr>
          <a:xfrm>
            <a:off x="6662924" y="4369454"/>
            <a:ext cx="4902201" cy="7125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b="1"/>
              <a:t>Скорость обработки</a:t>
            </a:r>
            <a:r>
              <a:t> одного изображения — 30-50мс</a:t>
            </a:r>
          </a:p>
        </p:txBody>
      </p:sp>
      <p:sp>
        <p:nvSpPr>
          <p:cNvPr id="462" name="Номер слайда 9"/>
          <p:cNvSpPr txBox="1">
            <a:spLocks noGrp="1"/>
          </p:cNvSpPr>
          <p:nvPr>
            <p:ph type="sldNum" sz="quarter" idx="4294967295"/>
          </p:nvPr>
        </p:nvSpPr>
        <p:spPr>
          <a:xfrm>
            <a:off x="11818151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463" name="Треугольник 11"/>
          <p:cNvSpPr/>
          <p:nvPr/>
        </p:nvSpPr>
        <p:spPr>
          <a:xfrm rot="5400000">
            <a:off x="6247624" y="1790266"/>
            <a:ext cx="226578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464" name="Треугольник 12"/>
          <p:cNvSpPr/>
          <p:nvPr/>
        </p:nvSpPr>
        <p:spPr>
          <a:xfrm rot="5400000">
            <a:off x="6247623" y="2609119"/>
            <a:ext cx="226578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465" name="Треугольник 19"/>
          <p:cNvSpPr/>
          <p:nvPr/>
        </p:nvSpPr>
        <p:spPr>
          <a:xfrm rot="5400000">
            <a:off x="6247623" y="3427972"/>
            <a:ext cx="226579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sp>
        <p:nvSpPr>
          <p:cNvPr id="466" name="Треугольник 20"/>
          <p:cNvSpPr/>
          <p:nvPr/>
        </p:nvSpPr>
        <p:spPr>
          <a:xfrm rot="5400000">
            <a:off x="6247623" y="4260037"/>
            <a:ext cx="226579" cy="218837"/>
          </a:xfrm>
          <a:prstGeom prst="triangle">
            <a:avLst/>
          </a:prstGeom>
          <a:solidFill>
            <a:srgbClr val="FF6193"/>
          </a:solidFill>
          <a:ln w="12700">
            <a:solidFill>
              <a:srgbClr val="6C002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47DEE"/>
                </a:solidFill>
              </a:defRPr>
            </a:pPr>
            <a:endParaRPr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C8D735E-76FE-5F34-FB57-EF9771986E77}"/>
              </a:ext>
            </a:extLst>
          </p:cNvPr>
          <p:cNvGrpSpPr/>
          <p:nvPr/>
        </p:nvGrpSpPr>
        <p:grpSpPr>
          <a:xfrm>
            <a:off x="1836701" y="2521351"/>
            <a:ext cx="2027686" cy="1805500"/>
            <a:chOff x="8844372" y="750291"/>
            <a:chExt cx="2530301" cy="2530301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AC1E4FDE-02BF-C255-98EA-A3505C260B74}"/>
                </a:ext>
              </a:extLst>
            </p:cNvPr>
            <p:cNvSpPr/>
            <p:nvPr/>
          </p:nvSpPr>
          <p:spPr>
            <a:xfrm>
              <a:off x="8844372" y="750291"/>
              <a:ext cx="2530301" cy="2530301"/>
            </a:xfrm>
            <a:prstGeom prst="ellipse">
              <a:avLst/>
            </a:prstGeom>
            <a:gradFill flip="none" rotWithShape="1">
              <a:gsLst>
                <a:gs pos="0">
                  <a:srgbClr val="E97AEE">
                    <a:alpha val="52000"/>
                  </a:srgbClr>
                </a:gs>
                <a:gs pos="78000">
                  <a:srgbClr val="310F53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7C5275A4-2723-9E6F-9397-B424E868234A}"/>
                </a:ext>
              </a:extLst>
            </p:cNvPr>
            <p:cNvGrpSpPr/>
            <p:nvPr/>
          </p:nvGrpSpPr>
          <p:grpSpPr>
            <a:xfrm>
              <a:off x="8844372" y="1313720"/>
              <a:ext cx="2530301" cy="1712610"/>
              <a:chOff x="8844372" y="1313720"/>
              <a:chExt cx="2530301" cy="171261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16318-F117-A25B-4D57-8A134EB2538E}"/>
                  </a:ext>
                </a:extLst>
              </p:cNvPr>
              <p:cNvSpPr txBox="1"/>
              <p:nvPr/>
            </p:nvSpPr>
            <p:spPr>
              <a:xfrm>
                <a:off x="8844372" y="1313720"/>
                <a:ext cx="2530301" cy="99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TTFirsNeue-Regular" panose="02000503030000020004" pitchFamily="2" charset="-52"/>
                  </a:rPr>
                  <a:t>map@0.5-0.95</a:t>
                </a:r>
              </a:p>
              <a:p>
                <a:pPr algn="ctr"/>
                <a:endParaRPr lang="ru-RU" sz="2000" dirty="0">
                  <a:solidFill>
                    <a:schemeClr val="bg1"/>
                  </a:solidFill>
                  <a:latin typeface="TTFirsNeue-Regular" panose="02000503030000020004" pitchFamily="2" charset="-52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B9731F-2264-1D97-4CAC-4E924CD4C5E0}"/>
                  </a:ext>
                </a:extLst>
              </p:cNvPr>
              <p:cNvSpPr txBox="1"/>
              <p:nvPr/>
            </p:nvSpPr>
            <p:spPr>
              <a:xfrm>
                <a:off x="8844372" y="1732337"/>
                <a:ext cx="2530301" cy="1293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5400" dirty="0">
                    <a:solidFill>
                      <a:srgbClr val="E97AEE"/>
                    </a:solidFill>
                    <a:latin typeface="TTFirsNeue-Regular" panose="02000503030000020004" pitchFamily="2" charset="-52"/>
                  </a:rPr>
                  <a:t>0.73</a:t>
                </a: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2802;p94"/>
          <p:cNvCxnSpPr>
            <a:cxnSpLocks/>
          </p:cNvCxnSpPr>
          <p:nvPr/>
        </p:nvCxnSpPr>
        <p:spPr>
          <a:xfrm>
            <a:off x="6725587" y="2057728"/>
            <a:ext cx="1975032" cy="2407"/>
          </a:xfrm>
          <a:prstGeom prst="straightConnector1">
            <a:avLst/>
          </a:prstGeom>
          <a:ln w="25400">
            <a:solidFill>
              <a:schemeClr val="accent2"/>
            </a:solidFill>
          </a:ln>
        </p:spPr>
      </p:cxnSp>
      <p:sp>
        <p:nvSpPr>
          <p:cNvPr id="468" name="Номер слайда 5"/>
          <p:cNvSpPr txBox="1">
            <a:spLocks noGrp="1"/>
          </p:cNvSpPr>
          <p:nvPr>
            <p:ph type="sldNum" sz="quarter" idx="2"/>
          </p:nvPr>
        </p:nvSpPr>
        <p:spPr>
          <a:xfrm>
            <a:off x="11598617" y="640430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469" name="Заголовок 1"/>
          <p:cNvSpPr txBox="1">
            <a:spLocks noGrp="1"/>
          </p:cNvSpPr>
          <p:nvPr>
            <p:ph type="title"/>
          </p:nvPr>
        </p:nvSpPr>
        <p:spPr>
          <a:xfrm>
            <a:off x="357650" y="421225"/>
            <a:ext cx="9862734" cy="37613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>
                <a:latin typeface="Montserrat" panose="00000500000000000000" pitchFamily="2" charset="-52"/>
              </a:rPr>
              <a:t>Из-за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нехватки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данных</a:t>
            </a:r>
            <a:r>
              <a:rPr dirty="0">
                <a:latin typeface="Montserrat" panose="00000500000000000000" pitchFamily="2" charset="-52"/>
              </a:rPr>
              <a:t>, </a:t>
            </a:r>
            <a:r>
              <a:rPr dirty="0" err="1">
                <a:latin typeface="Montserrat" panose="00000500000000000000" pitchFamily="2" charset="-52"/>
              </a:rPr>
              <a:t>взяли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дело</a:t>
            </a:r>
            <a:r>
              <a:rPr dirty="0">
                <a:latin typeface="Montserrat" panose="00000500000000000000" pitchFamily="2" charset="-52"/>
              </a:rPr>
              <a:t> в </a:t>
            </a:r>
            <a:r>
              <a:rPr dirty="0" err="1">
                <a:latin typeface="Montserrat" panose="00000500000000000000" pitchFamily="2" charset="-52"/>
              </a:rPr>
              <a:t>свои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руки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470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754302" y="3810174"/>
            <a:ext cx="3264115" cy="2375115"/>
          </a:xfrm>
          <a:prstGeom prst="rect">
            <a:avLst/>
          </a:prstGeom>
          <a:noFill/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b="1" dirty="0" err="1">
                <a:latin typeface="Montserrat" panose="00000500000000000000" pitchFamily="2" charset="-52"/>
              </a:rPr>
              <a:t>Вырезали</a:t>
            </a:r>
            <a:r>
              <a:rPr b="1" dirty="0">
                <a:latin typeface="Montserrat" panose="00000500000000000000" pitchFamily="2" charset="-52"/>
              </a:rPr>
              <a:t> </a:t>
            </a:r>
            <a:r>
              <a:rPr b="1" dirty="0" err="1">
                <a:latin typeface="Montserrat" panose="00000500000000000000" pitchFamily="2" charset="-52"/>
              </a:rPr>
              <a:t>инструменты</a:t>
            </a:r>
            <a:br>
              <a:rPr dirty="0">
                <a:latin typeface="Montserrat" panose="00000500000000000000" pitchFamily="2" charset="-52"/>
              </a:rPr>
            </a:br>
            <a:r>
              <a:rPr dirty="0" err="1">
                <a:latin typeface="Montserrat" panose="00000500000000000000" pitchFamily="2" charset="-52"/>
              </a:rPr>
              <a:t>из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исходных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изображений</a:t>
            </a:r>
            <a:r>
              <a:rPr dirty="0">
                <a:latin typeface="Montserrat" panose="00000500000000000000" pitchFamily="2" charset="-52"/>
              </a:rPr>
              <a:t>,</a:t>
            </a:r>
            <a:br>
              <a:rPr dirty="0">
                <a:latin typeface="Montserrat" panose="00000500000000000000" pitchFamily="2" charset="-52"/>
              </a:rPr>
            </a:br>
            <a:r>
              <a:rPr dirty="0" err="1">
                <a:latin typeface="Montserrat" panose="00000500000000000000" pitchFamily="2" charset="-52"/>
              </a:rPr>
              <a:t>чтобы</a:t>
            </a:r>
            <a:r>
              <a:rPr dirty="0">
                <a:latin typeface="Montserrat" panose="00000500000000000000" pitchFamily="2" charset="-52"/>
              </a:rPr>
              <a:t> в </a:t>
            </a:r>
            <a:r>
              <a:rPr dirty="0" err="1">
                <a:latin typeface="Montserrat" panose="00000500000000000000" pitchFamily="2" charset="-52"/>
              </a:rPr>
              <a:t>дальнейшем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использовать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для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размещения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на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фоне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471" name="Прямоугольник с одним усеченным углом 16"/>
          <p:cNvSpPr/>
          <p:nvPr/>
        </p:nvSpPr>
        <p:spPr>
          <a:xfrm>
            <a:off x="5220993" y="1371603"/>
            <a:ext cx="1504594" cy="1372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247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22225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72" name="Прямоугольник с одним усеченным углом 6"/>
          <p:cNvSpPr/>
          <p:nvPr/>
        </p:nvSpPr>
        <p:spPr>
          <a:xfrm>
            <a:off x="1421749" y="1371603"/>
            <a:ext cx="1504594" cy="1372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247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22225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73" name="Текст 3"/>
          <p:cNvSpPr/>
          <p:nvPr/>
        </p:nvSpPr>
        <p:spPr>
          <a:xfrm>
            <a:off x="4569891" y="3810172"/>
            <a:ext cx="3264115" cy="2375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578754">
              <a:lnSpc>
                <a:spcPct val="90000"/>
              </a:lnSpc>
              <a:spcBef>
                <a:spcPts val="600"/>
              </a:spcBef>
              <a:defRPr sz="1400"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 dirty="0" err="1">
                <a:latin typeface="Montserrat" panose="00000500000000000000" pitchFamily="2" charset="-52"/>
              </a:rPr>
              <a:t>Нашли</a:t>
            </a:r>
            <a:r>
              <a:rPr b="1" dirty="0">
                <a:latin typeface="Montserrat" panose="00000500000000000000" pitchFamily="2" charset="-52"/>
              </a:rPr>
              <a:t> </a:t>
            </a:r>
            <a:r>
              <a:rPr b="1" dirty="0" err="1">
                <a:latin typeface="Montserrat" panose="00000500000000000000" pitchFamily="2" charset="-52"/>
              </a:rPr>
              <a:t>фоны</a:t>
            </a:r>
            <a:r>
              <a:rPr dirty="0">
                <a:latin typeface="Montserrat" panose="00000500000000000000" pitchFamily="2" charset="-52"/>
              </a:rPr>
              <a:t> (</a:t>
            </a:r>
            <a:r>
              <a:rPr dirty="0" err="1">
                <a:latin typeface="Montserrat" panose="00000500000000000000" pitchFamily="2" charset="-52"/>
              </a:rPr>
              <a:t>плитка</a:t>
            </a:r>
            <a:r>
              <a:rPr dirty="0">
                <a:latin typeface="Montserrat" panose="00000500000000000000" pitchFamily="2" charset="-52"/>
              </a:rPr>
              <a:t>, </a:t>
            </a:r>
            <a:r>
              <a:rPr dirty="0" err="1">
                <a:latin typeface="Montserrat" panose="00000500000000000000" pitchFamily="2" charset="-52"/>
              </a:rPr>
              <a:t>доска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для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черчения</a:t>
            </a:r>
            <a:r>
              <a:rPr dirty="0">
                <a:latin typeface="Montserrat" panose="00000500000000000000" pitchFamily="2" charset="-52"/>
              </a:rPr>
              <a:t>, </a:t>
            </a:r>
            <a:r>
              <a:rPr dirty="0" err="1">
                <a:latin typeface="Montserrat" panose="00000500000000000000" pitchFamily="2" charset="-52"/>
              </a:rPr>
              <a:t>напольное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покрытие</a:t>
            </a:r>
            <a:r>
              <a:rPr dirty="0">
                <a:latin typeface="Montserrat" panose="00000500000000000000" pitchFamily="2" charset="-52"/>
              </a:rPr>
              <a:t>), </a:t>
            </a:r>
            <a:r>
              <a:rPr dirty="0" err="1">
                <a:latin typeface="Montserrat" panose="00000500000000000000" pitchFamily="2" charset="-52"/>
              </a:rPr>
              <a:t>чтобы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на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однообразном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фоне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программа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смогла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обучиться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различать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инструменты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474" name="Текст 4"/>
          <p:cNvSpPr/>
          <p:nvPr/>
        </p:nvSpPr>
        <p:spPr>
          <a:xfrm>
            <a:off x="8385481" y="3810175"/>
            <a:ext cx="3264114" cy="2375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578754">
              <a:lnSpc>
                <a:spcPct val="90000"/>
              </a:lnSpc>
              <a:spcBef>
                <a:spcPts val="600"/>
              </a:spcBef>
              <a:defRPr sz="1400" b="1"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Montserrat" panose="00000500000000000000" pitchFamily="2" charset="-52"/>
              </a:rPr>
              <a:t>Генерация</a:t>
            </a:r>
            <a:r>
              <a:rPr dirty="0">
                <a:latin typeface="Montserrat" panose="00000500000000000000" pitchFamily="2" charset="-52"/>
              </a:rPr>
              <a:t>! </a:t>
            </a:r>
          </a:p>
          <a:p>
            <a:pPr defTabSz="578754">
              <a:lnSpc>
                <a:spcPct val="90000"/>
              </a:lnSpc>
              <a:spcBef>
                <a:spcPts val="600"/>
              </a:spcBef>
              <a:defRPr sz="1400">
                <a:solidFill>
                  <a:schemeClr val="accent2">
                    <a:hueOff val="1141463"/>
                    <a:satOff val="-100000"/>
                    <a:lumOff val="8039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latin typeface="Montserrat" panose="00000500000000000000" pitchFamily="2" charset="-52"/>
              </a:rPr>
              <a:t>С </a:t>
            </a:r>
            <a:r>
              <a:rPr dirty="0" err="1">
                <a:latin typeface="Montserrat" panose="00000500000000000000" pitchFamily="2" charset="-52"/>
              </a:rPr>
              <a:t>помощью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вырезанных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инструментов</a:t>
            </a:r>
            <a:r>
              <a:rPr dirty="0">
                <a:latin typeface="Montserrat" panose="00000500000000000000" pitchFamily="2" charset="-52"/>
              </a:rPr>
              <a:t> и </a:t>
            </a:r>
            <a:r>
              <a:rPr dirty="0" err="1">
                <a:latin typeface="Montserrat" panose="00000500000000000000" pitchFamily="2" charset="-52"/>
              </a:rPr>
              <a:t>фонов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были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созданы</a:t>
            </a:r>
            <a:r>
              <a:rPr dirty="0">
                <a:latin typeface="Montserrat" panose="00000500000000000000" pitchFamily="2" charset="-52"/>
              </a:rPr>
              <a:t> 100 </a:t>
            </a:r>
            <a:r>
              <a:rPr dirty="0" err="1">
                <a:latin typeface="Montserrat" panose="00000500000000000000" pitchFamily="2" charset="-52"/>
              </a:rPr>
              <a:t>синтетических</a:t>
            </a:r>
            <a:r>
              <a:rPr dirty="0">
                <a:latin typeface="Montserrat" panose="00000500000000000000" pitchFamily="2" charset="-52"/>
              </a:rPr>
              <a:t> </a:t>
            </a:r>
            <a:r>
              <a:rPr dirty="0" err="1">
                <a:latin typeface="Montserrat" panose="00000500000000000000" pitchFamily="2" charset="-52"/>
              </a:rPr>
              <a:t>изображений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475" name="Рисунок 1356" descr="Рисунок 1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14" y="1802236"/>
            <a:ext cx="432064" cy="43206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Google Shape;2799;p94"/>
          <p:cNvSpPr/>
          <p:nvPr/>
        </p:nvSpPr>
        <p:spPr>
          <a:xfrm>
            <a:off x="2939095" y="2069330"/>
            <a:ext cx="229094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pic>
        <p:nvPicPr>
          <p:cNvPr id="479" name="Рисунок 51" descr="Рисунок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09" y="1893871"/>
            <a:ext cx="406560" cy="40655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Прямоугольник с одним усеченным углом 17"/>
          <p:cNvSpPr/>
          <p:nvPr/>
        </p:nvSpPr>
        <p:spPr>
          <a:xfrm>
            <a:off x="8729392" y="1371603"/>
            <a:ext cx="1504594" cy="1372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247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hueOff val="1141463"/>
              <a:satOff val="-100000"/>
              <a:lumOff val="8039"/>
              <a:alpha val="0"/>
            </a:schemeClr>
          </a:solidFill>
          <a:ln w="22225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 algn="ctr">
              <a:defRPr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pic>
        <p:nvPicPr>
          <p:cNvPr id="477" name="Рисунок 11" descr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11" y="1863877"/>
            <a:ext cx="406558" cy="40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Для Академия инноваторов 16_9">
  <a:themeElements>
    <a:clrScheme name="Для Академия инноваторов 16_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0000FF"/>
      </a:hlink>
      <a:folHlink>
        <a:srgbClr val="FF00FF"/>
      </a:folHlink>
    </a:clrScheme>
    <a:fontScheme name="Для Академия инноваторов 16_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Для Академия инноваторов 16_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hueOff val="1141463"/>
            <a:satOff val="-100000"/>
            <a:lumOff val="8039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21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21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Для Академия инноваторов 16_9">
  <a:themeElements>
    <a:clrScheme name="Для Академия инноваторов 16_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0000FF"/>
      </a:hlink>
      <a:folHlink>
        <a:srgbClr val="FF00FF"/>
      </a:folHlink>
    </a:clrScheme>
    <a:fontScheme name="Для Академия инноваторов 16_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Для Академия инноваторов 16_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hueOff val="1141463"/>
            <a:satOff val="-100000"/>
            <a:lumOff val="8039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21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21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673</Words>
  <Application>Microsoft Office PowerPoint</Application>
  <PresentationFormat>Широкоэкранный</PresentationFormat>
  <Paragraphs>120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Montserrat</vt:lpstr>
      <vt:lpstr>TTFirsNeue-Regular</vt:lpstr>
      <vt:lpstr>Wingdings</vt:lpstr>
      <vt:lpstr>Для Академия инноваторов 16_9</vt:lpstr>
      <vt:lpstr>Презентация PowerPoint</vt:lpstr>
      <vt:lpstr>«Не знающие побед»</vt:lpstr>
      <vt:lpstr>«Не знающие побед»</vt:lpstr>
      <vt:lpstr>«Не знающие побед»</vt:lpstr>
      <vt:lpstr>ML-part</vt:lpstr>
      <vt:lpstr>Исходные данные</vt:lpstr>
      <vt:lpstr>Базовое решение</vt:lpstr>
      <vt:lpstr>Базовое решение +</vt:lpstr>
      <vt:lpstr>Из-за нехватки данных, взяли дело в свои руки</vt:lpstr>
      <vt:lpstr>Базовое решение + синтетические изображения</vt:lpstr>
      <vt:lpstr>Предсказание </vt:lpstr>
      <vt:lpstr>Backend</vt:lpstr>
      <vt:lpstr>Frontend</vt:lpstr>
      <vt:lpstr>Frontend</vt:lpstr>
      <vt:lpstr>Предложения по развитию</vt:lpstr>
      <vt:lpstr>«Не знающие побед»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Виталий Багаутдинов</dc:creator>
  <cp:lastModifiedBy>Виталий Багаутдинов</cp:lastModifiedBy>
  <cp:revision>3</cp:revision>
  <dcterms:modified xsi:type="dcterms:W3CDTF">2025-10-02T20:44:55Z</dcterms:modified>
</cp:coreProperties>
</file>